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11"/>
  </p:notesMasterIdLst>
  <p:sldIdLst>
    <p:sldId id="257" r:id="rId2"/>
    <p:sldId id="259" r:id="rId3"/>
    <p:sldId id="258" r:id="rId4"/>
    <p:sldId id="260" r:id="rId5"/>
    <p:sldId id="261" r:id="rId6"/>
    <p:sldId id="262" r:id="rId7"/>
    <p:sldId id="266" r:id="rId8"/>
    <p:sldId id="265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40" autoAdjust="0"/>
    <p:restoredTop sz="86504" autoAdjust="0"/>
  </p:normalViewPr>
  <p:slideViewPr>
    <p:cSldViewPr>
      <p:cViewPr varScale="1">
        <p:scale>
          <a:sx n="50" d="100"/>
          <a:sy n="5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70867-1C5C-4377-90B4-1C9B1BC791B4}" type="datetimeFigureOut">
              <a:rPr lang="sr-Cyrl-CS" smtClean="0"/>
              <a:pPr/>
              <a:t>21.6.2011</a:t>
            </a:fld>
            <a:endParaRPr lang="sr-Cyrl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ADD97-C58F-4C7C-82CA-15A4C1A27916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53AFB-14B0-4832-964C-341808C9087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F530E2-3E76-446A-A88D-78A34D112A5C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BB826-AC18-4541-9BDF-1C12ED89044F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435618-C85D-4292-A346-74ADF7CCEB43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4D2DE7-E9BE-4B70-B65C-515E45357F42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AAEB1B-516B-4C59-A030-B45BCE37DBDE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ADD97-C58F-4C7C-82CA-15A4C1A27916}" type="slidenum">
              <a:rPr lang="sr-Cyrl-CS" smtClean="0"/>
              <a:pPr/>
              <a:t>7</a:t>
            </a:fld>
            <a:endParaRPr lang="sr-Cyrl-C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ADD97-C58F-4C7C-82CA-15A4C1A27916}" type="slidenum">
              <a:rPr lang="sr-Cyrl-CS" smtClean="0"/>
              <a:pPr/>
              <a:t>8</a:t>
            </a:fld>
            <a:endParaRPr lang="sr-Cyrl-C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F5D8E3-6710-46F7-A3F5-592E9D9AF42B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AB5-5BA2-4C74-82EE-00E4A81B1C49}" type="datetimeFigureOut">
              <a:rPr lang="sr-Cyrl-CS" smtClean="0"/>
              <a:pPr/>
              <a:t>21.6.2011</a:t>
            </a:fld>
            <a:endParaRPr lang="sr-Cyrl-C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57A8-67B9-4F10-A982-D268B34BDDA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AB5-5BA2-4C74-82EE-00E4A81B1C49}" type="datetimeFigureOut">
              <a:rPr lang="sr-Cyrl-CS" smtClean="0"/>
              <a:pPr/>
              <a:t>21.6.2011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57A8-67B9-4F10-A982-D268B34BDDA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AB5-5BA2-4C74-82EE-00E4A81B1C49}" type="datetimeFigureOut">
              <a:rPr lang="sr-Cyrl-CS" smtClean="0"/>
              <a:pPr/>
              <a:t>21.6.2011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57A8-67B9-4F10-A982-D268B34BDDA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endParaRPr lang="sr-Cyrl-CS" noProof="0" smtClean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CA91F-2BFA-4FF8-A363-B6BC8C6FF1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AB5-5BA2-4C74-82EE-00E4A81B1C49}" type="datetimeFigureOut">
              <a:rPr lang="sr-Cyrl-CS" smtClean="0"/>
              <a:pPr/>
              <a:t>21.6.2011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57A8-67B9-4F10-A982-D268B34BDDA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AB5-5BA2-4C74-82EE-00E4A81B1C49}" type="datetimeFigureOut">
              <a:rPr lang="sr-Cyrl-CS" smtClean="0"/>
              <a:pPr/>
              <a:t>21.6.2011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57A8-67B9-4F10-A982-D268B34BDDA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AB5-5BA2-4C74-82EE-00E4A81B1C49}" type="datetimeFigureOut">
              <a:rPr lang="sr-Cyrl-CS" smtClean="0"/>
              <a:pPr/>
              <a:t>21.6.2011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57A8-67B9-4F10-A982-D268B34BDDA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AB5-5BA2-4C74-82EE-00E4A81B1C49}" type="datetimeFigureOut">
              <a:rPr lang="sr-Cyrl-CS" smtClean="0"/>
              <a:pPr/>
              <a:t>21.6.2011</a:t>
            </a:fld>
            <a:endParaRPr lang="sr-Cyrl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57A8-67B9-4F10-A982-D268B34BDDA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AB5-5BA2-4C74-82EE-00E4A81B1C49}" type="datetimeFigureOut">
              <a:rPr lang="sr-Cyrl-CS" smtClean="0"/>
              <a:pPr/>
              <a:t>21.6.2011</a:t>
            </a:fld>
            <a:endParaRPr lang="sr-Cyrl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57A8-67B9-4F10-A982-D268B34BDDA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AB5-5BA2-4C74-82EE-00E4A81B1C49}" type="datetimeFigureOut">
              <a:rPr lang="sr-Cyrl-CS" smtClean="0"/>
              <a:pPr/>
              <a:t>21.6.2011</a:t>
            </a:fld>
            <a:endParaRPr lang="sr-Cyrl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57A8-67B9-4F10-A982-D268B34BDDA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AB5-5BA2-4C74-82EE-00E4A81B1C49}" type="datetimeFigureOut">
              <a:rPr lang="sr-Cyrl-CS" smtClean="0"/>
              <a:pPr/>
              <a:t>21.6.2011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57A8-67B9-4F10-A982-D268B34BDDA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AB5-5BA2-4C74-82EE-00E4A81B1C49}" type="datetimeFigureOut">
              <a:rPr lang="sr-Cyrl-CS" smtClean="0"/>
              <a:pPr/>
              <a:t>21.6.2011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3157A8-67B9-4F10-A982-D268B34BDDAA}" type="slidenum">
              <a:rPr lang="sr-Cyrl-CS" smtClean="0"/>
              <a:pPr/>
              <a:t>‹#›</a:t>
            </a:fld>
            <a:endParaRPr lang="sr-Cyrl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FBDAB5-5BA2-4C74-82EE-00E4A81B1C49}" type="datetimeFigureOut">
              <a:rPr lang="sr-Cyrl-CS" smtClean="0"/>
              <a:pPr/>
              <a:t>21.6.2011</a:t>
            </a:fld>
            <a:endParaRPr lang="sr-Cyrl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Cyrl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3157A8-67B9-4F10-A982-D268B34BDDAA}" type="slidenum">
              <a:rPr lang="sr-Cyrl-CS" smtClean="0"/>
              <a:pPr/>
              <a:t>‹#›</a:t>
            </a:fld>
            <a:endParaRPr lang="sr-Cyrl-C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Cyrl-CS" dirty="0" smtClean="0">
                <a:solidFill>
                  <a:schemeClr val="accent3">
                    <a:lumMod val="75000"/>
                  </a:schemeClr>
                </a:solidFill>
              </a:rPr>
              <a:t>Шта је социологија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Cyrl-CS" dirty="0" smtClean="0"/>
              <a:t>Социолошки приступ проучавању</a:t>
            </a:r>
          </a:p>
          <a:p>
            <a:pPr algn="ctr" eaLnBrk="1" hangingPunct="1">
              <a:defRPr/>
            </a:pPr>
            <a:r>
              <a:rPr lang="sr-Cyrl-CS" dirty="0" smtClean="0"/>
              <a:t> друштвених појава 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907704" y="5589240"/>
            <a:ext cx="5943600" cy="461963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sr-Cyrl-CS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Припремила Тамара Бакић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latin typeface="Arial Unicode MS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7813" y="404813"/>
            <a:ext cx="6624637" cy="769937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sr-Cyrl-CS" sz="4400" kern="0" dirty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Увод у социологију</a:t>
            </a:r>
            <a:endParaRPr lang="en-US" sz="4400" kern="0" dirty="0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440737" cy="114300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400" b="0" dirty="0" smtClean="0"/>
              <a:t>Шта да очекујете у овој лекцији?</a:t>
            </a:r>
            <a:endParaRPr lang="en-US" sz="2400" b="0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47888"/>
            <a:ext cx="8534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sr-Cyrl-CS" b="1" dirty="0" smtClean="0">
                <a:latin typeface="Arial" charset="0"/>
              </a:rPr>
              <a:t>Дефинисање социолошког приступа</a:t>
            </a:r>
            <a:endParaRPr lang="en-US" b="1" dirty="0" smtClean="0">
              <a:latin typeface="Arial" charset="0"/>
            </a:endParaRPr>
          </a:p>
          <a:p>
            <a:pPr lvl="1" eaLnBrk="1" hangingPunct="1">
              <a:buFontTx/>
              <a:buChar char="•"/>
              <a:defRPr/>
            </a:pPr>
            <a:r>
              <a:rPr lang="sr-Cyrl-CS" b="1" dirty="0" smtClean="0">
                <a:latin typeface="Arial" charset="0"/>
              </a:rPr>
              <a:t>Појам социолошке имагинације</a:t>
            </a:r>
            <a:endParaRPr lang="en-US" b="1" dirty="0" smtClean="0">
              <a:latin typeface="Arial" charset="0"/>
            </a:endParaRPr>
          </a:p>
          <a:p>
            <a:pPr lvl="1" eaLnBrk="1" hangingPunct="1">
              <a:buFontTx/>
              <a:buChar char="•"/>
              <a:defRPr/>
            </a:pPr>
            <a:r>
              <a:rPr lang="sr-Cyrl-CS" b="1" dirty="0" smtClean="0">
                <a:latin typeface="Arial" charset="0"/>
              </a:rPr>
              <a:t>Социологија и здраворазумски приступ</a:t>
            </a:r>
            <a:endParaRPr lang="en-US" b="1" dirty="0" smtClean="0">
              <a:latin typeface="Arial" charset="0"/>
            </a:endParaRPr>
          </a:p>
          <a:p>
            <a:pPr lvl="1" eaLnBrk="1" hangingPunct="1">
              <a:buFontTx/>
              <a:buChar char="•"/>
              <a:defRPr/>
            </a:pPr>
            <a:r>
              <a:rPr lang="sr-Cyrl-CS" b="1" dirty="0" smtClean="0">
                <a:latin typeface="Arial" charset="0"/>
              </a:rPr>
              <a:t>Социологија као наука</a:t>
            </a:r>
          </a:p>
          <a:p>
            <a:pPr lvl="1" eaLnBrk="1" hangingPunct="1">
              <a:buFontTx/>
              <a:buChar char="•"/>
              <a:defRPr/>
            </a:pPr>
            <a:r>
              <a:rPr lang="sr-Cyrl-CS" b="1" dirty="0" smtClean="0">
                <a:latin typeface="Arial" charset="0"/>
              </a:rPr>
              <a:t>Принципи научног сазнања</a:t>
            </a:r>
            <a:endParaRPr lang="en-US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763688" y="764705"/>
            <a:ext cx="4536504" cy="864096"/>
          </a:xfrm>
        </p:spPr>
        <p:txBody>
          <a:bodyPr anchor="ctr">
            <a:no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sr-Cyrl-CS" sz="4800" dirty="0" smtClean="0"/>
              <a:t/>
            </a:r>
            <a:br>
              <a:rPr lang="sr-Cyrl-CS" sz="4800" dirty="0" smtClean="0"/>
            </a:br>
            <a:r>
              <a:rPr lang="sr-Cyrl-CS" sz="4800" dirty="0" smtClean="0"/>
              <a:t>Социологија</a:t>
            </a:r>
            <a:br>
              <a:rPr lang="sr-Cyrl-CS" sz="4800" dirty="0" smtClean="0"/>
            </a:br>
            <a:endParaRPr lang="sr-Cyrl-CS" sz="480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"/>
          </p:nvPr>
        </p:nvSpPr>
        <p:spPr>
          <a:xfrm>
            <a:off x="1066800" y="2276872"/>
            <a:ext cx="5017368" cy="381912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sr-Cyrl-CS" sz="28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   </a:t>
            </a:r>
            <a:r>
              <a:rPr lang="sr-Cyrl-CS" sz="28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Социологија је наука која проучава </a:t>
            </a:r>
            <a:r>
              <a:rPr lang="sr-Cyrl-CS" sz="2800" b="1" u="sng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промене и развој друштва</a:t>
            </a:r>
            <a:r>
              <a:rPr lang="sr-Cyrl-CS" sz="28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 и међусобне односе и утицаје појединаца, група, организација, институција и глобалног друштва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.</a:t>
            </a:r>
            <a:endParaRPr lang="sr-Cyrl-CS" sz="28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100" name="Chart Placeholder 8"/>
          <p:cNvSpPr>
            <a:spLocks noGrp="1" noTextEdit="1"/>
          </p:cNvSpPr>
          <p:nvPr>
            <p:ph type="chart" sz="half" idx="2"/>
          </p:nvPr>
        </p:nvSpPr>
        <p:spPr>
          <a:xfrm>
            <a:off x="6084168" y="2204864"/>
            <a:ext cx="2399432" cy="3899074"/>
          </a:xfrm>
        </p:spPr>
      </p:sp>
      <p:pic>
        <p:nvPicPr>
          <p:cNvPr id="4101" name="Picture 1028" descr="popula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636912"/>
            <a:ext cx="2133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323528" y="4149080"/>
            <a:ext cx="8496944" cy="244827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just" eaLnBrk="1" hangingPunct="1">
              <a:defRPr/>
            </a:pPr>
            <a:endParaRPr lang="en-US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</a:endParaRPr>
          </a:p>
          <a:p>
            <a:pPr algn="just" eaLnBrk="1" hangingPunct="1">
              <a:defRPr/>
            </a:pPr>
            <a:endParaRPr lang="en-US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sr-Cyrl-C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Неко може имати лично </a:t>
            </a:r>
            <a:r>
              <a:rPr lang="sr-Cyrl-CS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искуство коришћења дроге  (непосредно искуство</a:t>
            </a:r>
            <a:r>
              <a:rPr lang="sr-Cyrl-C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).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 </a:t>
            </a:r>
            <a:endParaRPr lang="sr-Cyrl-CS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sr-Cyrl-C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О </a:t>
            </a:r>
            <a:r>
              <a:rPr lang="sr-Cyrl-CS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појави </a:t>
            </a:r>
            <a:r>
              <a:rPr lang="sr-Cyrl-C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можете сазнти </a:t>
            </a:r>
            <a:r>
              <a:rPr lang="sr-Cyrl-CS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од неког ко има непосредно </a:t>
            </a:r>
            <a:r>
              <a:rPr lang="sr-Cyrl-C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искуство(посредно </a:t>
            </a:r>
            <a:r>
              <a:rPr lang="sr-Cyrl-CS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сазнање</a:t>
            </a:r>
            <a:r>
              <a:rPr lang="sr-Cyrl-C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).</a:t>
            </a:r>
            <a:endParaRPr lang="sr-Cyrl-CS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sr-Cyrl-C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Социолошко истраживање </a:t>
            </a:r>
            <a:r>
              <a:rPr lang="sr-Cyrl-CS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о коришћењу дрога </a:t>
            </a:r>
            <a:endParaRPr lang="sr-Cyrl-CS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endParaRPr>
          </a:p>
          <a:p>
            <a:pPr algn="just" eaLnBrk="1" hangingPunct="1">
              <a:defRPr/>
            </a:pPr>
            <a:r>
              <a:rPr lang="sr-Cyrl-C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 у </a:t>
            </a:r>
            <a:r>
              <a:rPr lang="sr-Cyrl-CS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нашем друштву и у </a:t>
            </a:r>
            <a:r>
              <a:rPr lang="sr-Cyrl-C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свету пружа нам објективне податке (научно сазнање), </a:t>
            </a:r>
          </a:p>
          <a:p>
            <a:pPr algn="just" eaLnBrk="1" hangingPunct="1">
              <a:defRPr/>
            </a:pPr>
            <a:r>
              <a:rPr lang="sr-Cyrl-C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али и одговоре на питања о узроцима, објашњење веза између наркоманије </a:t>
            </a:r>
          </a:p>
          <a:p>
            <a:pPr algn="just" eaLnBrk="1" hangingPunct="1">
              <a:defRPr/>
            </a:pPr>
            <a:r>
              <a:rPr lang="sr-Cyrl-C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и друштвеног положаја појединаца,  њиховог образовања,  професије, итд.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r-Cyrl-CS" sz="2400" b="1" dirty="0" smtClean="0">
                <a:latin typeface="Arial" charset="0"/>
              </a:rPr>
              <a:t> Шта социологију чини науком</a:t>
            </a:r>
            <a:r>
              <a:rPr lang="sr-Cyrl-CS" sz="1600" b="1" dirty="0" smtClean="0">
                <a:latin typeface="Arial" charset="0"/>
              </a:rPr>
              <a:t>?</a:t>
            </a:r>
            <a:br>
              <a:rPr lang="sr-Cyrl-CS" sz="1600" b="1" dirty="0" smtClean="0">
                <a:latin typeface="Arial" charset="0"/>
              </a:rPr>
            </a:br>
            <a:r>
              <a:rPr lang="sr-Cyrl-CS" sz="2400" dirty="0" smtClean="0">
                <a:latin typeface="Arial" charset="0"/>
              </a:rPr>
              <a:t/>
            </a:r>
            <a:br>
              <a:rPr lang="sr-Cyrl-CS" sz="2400" dirty="0" smtClean="0">
                <a:latin typeface="Arial" charset="0"/>
              </a:rPr>
            </a:br>
            <a:endParaRPr lang="en-US" sz="2400" b="0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556793"/>
            <a:ext cx="8534152" cy="2470696"/>
          </a:xfrm>
        </p:spPr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sr-Cyrl-CS" sz="6000" b="1" dirty="0" smtClean="0">
                <a:latin typeface="Arial" charset="0"/>
              </a:rPr>
              <a:t>Социологија користи научни приступ у пр</a:t>
            </a:r>
            <a:r>
              <a:rPr lang="en-US" sz="6000" b="1" dirty="0" smtClean="0">
                <a:latin typeface="Arial" charset="0"/>
              </a:rPr>
              <a:t>o</a:t>
            </a:r>
            <a:r>
              <a:rPr lang="sr-Cyrl-CS" sz="6000" b="1" dirty="0" smtClean="0">
                <a:latin typeface="Arial" charset="0"/>
              </a:rPr>
              <a:t>учавању друштвених појава. </a:t>
            </a:r>
          </a:p>
          <a:p>
            <a:pPr>
              <a:defRPr/>
            </a:pPr>
            <a:r>
              <a:rPr lang="sr-Cyrl-CS" sz="6000" b="1" dirty="0" smtClean="0">
                <a:latin typeface="Arial" charset="0"/>
              </a:rPr>
              <a:t>На примеру проучавања наркоманије направићемо разлику између социолошког и здраворазумског приступа.</a:t>
            </a:r>
            <a:endParaRPr lang="en-US" sz="6000" b="1" dirty="0" smtClean="0">
              <a:latin typeface="Arial" charset="0"/>
            </a:endParaRPr>
          </a:p>
          <a:p>
            <a:pPr>
              <a:defRPr/>
            </a:pPr>
            <a:endParaRPr lang="sr-Cyrl-CS" sz="6000" b="1" dirty="0" smtClean="0">
              <a:latin typeface="Arial" charset="0"/>
            </a:endParaRPr>
          </a:p>
          <a:p>
            <a:pPr>
              <a:defRPr/>
            </a:pPr>
            <a:endParaRPr lang="sr-Cyrl-CS" sz="2800" b="1" dirty="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   </a:t>
            </a:r>
            <a:endParaRPr lang="sr-Cyrl-CS" sz="2800" b="1" dirty="0" smtClean="0">
              <a:latin typeface="Arial" charset="0"/>
            </a:endParaRPr>
          </a:p>
          <a:p>
            <a:pPr eaLnBrk="1" hangingPunct="1">
              <a:defRPr/>
            </a:pPr>
            <a:endParaRPr lang="en-US" sz="2400" b="1" dirty="0" smtClean="0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3717032"/>
            <a:ext cx="504056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C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пример</a:t>
            </a:r>
            <a:endParaRPr lang="sr-Cyrl-C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b="0" dirty="0" smtClean="0"/>
              <a:t>Социолошка имагинација</a:t>
            </a:r>
            <a:endParaRPr lang="en-US" b="0" dirty="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2699792" y="2133600"/>
            <a:ext cx="6444208" cy="230351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sr-Cyrl-CS" sz="2400" b="1" dirty="0" smtClean="0">
                <a:latin typeface="Arial" charset="0"/>
              </a:rPr>
              <a:t>Рајт Милс </a:t>
            </a:r>
            <a:r>
              <a:rPr lang="sr-Cyrl-CS" sz="2400" dirty="0" smtClean="0">
                <a:latin typeface="Arial" charset="0"/>
              </a:rPr>
              <a:t>(</a:t>
            </a:r>
            <a:r>
              <a:rPr lang="en-US" sz="2400" dirty="0" smtClean="0">
                <a:latin typeface="Arial" charset="0"/>
              </a:rPr>
              <a:t>Wright Mills</a:t>
            </a:r>
            <a:r>
              <a:rPr lang="sr-Cyrl-CS" sz="2400" dirty="0" smtClean="0">
                <a:latin typeface="Arial" charset="0"/>
              </a:rPr>
              <a:t>)</a:t>
            </a:r>
            <a:endParaRPr lang="en-US" sz="2400" dirty="0" smtClean="0">
              <a:latin typeface="Arial" charset="0"/>
            </a:endParaRPr>
          </a:p>
          <a:p>
            <a:pPr>
              <a:buNone/>
              <a:defRPr/>
            </a:pPr>
            <a:r>
              <a:rPr lang="sr-Cyrl-CS" sz="2400" b="1" dirty="0" smtClean="0">
                <a:latin typeface="Arial" charset="0"/>
              </a:rPr>
              <a:t>    </a:t>
            </a:r>
            <a:r>
              <a:rPr lang="sr-Cyrl-CS" sz="2400" dirty="0" smtClean="0">
                <a:latin typeface="Arial" charset="0"/>
              </a:rPr>
              <a:t>увео је у социологију појам </a:t>
            </a:r>
            <a:r>
              <a:rPr lang="sr-Cyrl-CS" sz="2400" b="1" dirty="0" smtClean="0">
                <a:latin typeface="Arial" charset="0"/>
              </a:rPr>
              <a:t>социолошке имагинације, </a:t>
            </a:r>
            <a:r>
              <a:rPr lang="sr-Cyrl-CS" sz="2400" dirty="0" smtClean="0">
                <a:latin typeface="Arial" charset="0"/>
              </a:rPr>
              <a:t>који се односи на способност социолога да разликује приватне, проблеме појединаца од друштвено значајних питања. </a:t>
            </a:r>
            <a:endParaRPr lang="en-US" sz="2400" dirty="0" smtClean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0" y="5715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 dirty="0" smtClean="0">
                <a:latin typeface="Arial" charset="0"/>
              </a:rPr>
              <a:t>Wright </a:t>
            </a:r>
            <a:r>
              <a:rPr lang="en-US" sz="2400" b="1" dirty="0">
                <a:latin typeface="Arial" charset="0"/>
              </a:rPr>
              <a:t>Mills</a:t>
            </a:r>
          </a:p>
        </p:txBody>
      </p:sp>
      <p:pic>
        <p:nvPicPr>
          <p:cNvPr id="7173" name="Picture 6" descr="mil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25527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203848" y="4797152"/>
            <a:ext cx="5256584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1600" dirty="0" smtClean="0">
                <a:solidFill>
                  <a:schemeClr val="accent4">
                    <a:lumMod val="50000"/>
                  </a:schemeClr>
                </a:solidFill>
              </a:rPr>
              <a:t>Развод брака </a:t>
            </a:r>
          </a:p>
          <a:p>
            <a:pPr algn="ctr"/>
            <a:r>
              <a:rPr lang="sr-Cyrl-CS" sz="1600" dirty="0" smtClean="0">
                <a:solidFill>
                  <a:schemeClr val="accent4">
                    <a:lumMod val="50000"/>
                  </a:schemeClr>
                </a:solidFill>
              </a:rPr>
              <a:t>за пар који се разводи може бити јако важан, али то није друштвено значајна појава. Међутим, ако се у друштву разводи белики број људи, то јесте друштвено значајно и социолога занимају узроци, последице, распрострањеност и значај такве појаве.</a:t>
            </a:r>
            <a:endParaRPr lang="sr-Cyrl-CS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39952" y="4293096"/>
            <a:ext cx="3240360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>
                <a:solidFill>
                  <a:schemeClr val="accent4">
                    <a:lumMod val="50000"/>
                  </a:schemeClr>
                </a:solidFill>
              </a:rPr>
              <a:t>пример</a:t>
            </a:r>
            <a:endParaRPr lang="sr-Cyrl-C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eaLnBrk="1" hangingPunct="1">
              <a:defRPr/>
            </a:pPr>
            <a:r>
              <a:rPr lang="sr-Cyrl-CS" sz="3200" b="1" dirty="0" smtClean="0"/>
              <a:t>Социологија и здраворазумско закључивање</a:t>
            </a:r>
            <a:endParaRPr lang="en-US" sz="3200" b="1" dirty="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610600" cy="47101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sr-Cyrl-CS" sz="2400" dirty="0" smtClean="0">
                <a:latin typeface="Arial" charset="0"/>
              </a:rPr>
              <a:t>Здраворазумски закључци су често засновани на малом броју примера из живота</a:t>
            </a:r>
            <a:r>
              <a:rPr lang="en-US" sz="2400" dirty="0" smtClean="0">
                <a:latin typeface="Arial" charset="0"/>
              </a:rPr>
              <a:t>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sr-Cyrl-CS" sz="2400" dirty="0" smtClean="0">
                <a:latin typeface="Arial" charset="0"/>
              </a:rPr>
              <a:t>Премисе на којима се заснива здраворазумско закључивање често нису научно проверене и доказане.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sr-Cyrl-CS" sz="2400" dirty="0" smtClean="0">
                <a:latin typeface="Arial" charset="0"/>
              </a:rPr>
              <a:t>Социологија жели да:</a:t>
            </a:r>
            <a:endParaRPr lang="en-US" sz="2400" dirty="0" smtClean="0">
              <a:latin typeface="Arial" charset="0"/>
            </a:endParaRPr>
          </a:p>
          <a:p>
            <a:pPr lvl="1" eaLnBrk="1" hangingPunct="1">
              <a:lnSpc>
                <a:spcPct val="120000"/>
              </a:lnSpc>
              <a:buFontTx/>
              <a:buChar char="•"/>
              <a:defRPr/>
            </a:pPr>
            <a:r>
              <a:rPr lang="sr-Cyrl-CS" sz="2000" dirty="0" smtClean="0">
                <a:latin typeface="Arial" charset="0"/>
              </a:rPr>
              <a:t>уопшти податке до којих долази научним путем (прикупљањем,проверавањем и доказивањем) и</a:t>
            </a:r>
            <a:endParaRPr lang="en-US" sz="2000" dirty="0" smtClean="0">
              <a:latin typeface="Arial" charset="0"/>
            </a:endParaRPr>
          </a:p>
          <a:p>
            <a:pPr lvl="1">
              <a:lnSpc>
                <a:spcPct val="120000"/>
              </a:lnSpc>
              <a:buFontTx/>
              <a:buChar char="•"/>
              <a:defRPr/>
            </a:pPr>
            <a:r>
              <a:rPr lang="sr-Cyrl-CS" sz="2000" dirty="0" smtClean="0">
                <a:latin typeface="Arial" charset="0"/>
              </a:rPr>
              <a:t>да разуме и теоријски објасни резултате истраживања.</a:t>
            </a:r>
            <a:endParaRPr lang="en-US" sz="2000" dirty="0" smtClean="0">
              <a:latin typeface="Arial" charset="0"/>
            </a:endParaRPr>
          </a:p>
          <a:p>
            <a:pPr>
              <a:lnSpc>
                <a:spcPct val="120000"/>
              </a:lnSpc>
              <a:defRPr/>
            </a:pPr>
            <a:r>
              <a:rPr lang="sr-Cyrl-CS" sz="2000" dirty="0" smtClean="0">
                <a:latin typeface="Arial" charset="0"/>
              </a:rPr>
              <a:t>Социолошка истраживања могу да потврде здраворазумске тврдње,али нам нуде и објашњење чињеница и могућност да предвиђамо догађаје у промењеним околностима</a:t>
            </a:r>
            <a:r>
              <a:rPr lang="sr-Cyrl-CS" sz="2000" b="1" dirty="0" smtClean="0">
                <a:latin typeface="Arial" charset="0"/>
              </a:rPr>
              <a:t>.</a:t>
            </a:r>
            <a:endParaRPr lang="en-US" sz="20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852704"/>
          </a:xfrm>
        </p:spPr>
        <p:txBody>
          <a:bodyPr anchor="t">
            <a:normAutofit/>
          </a:bodyPr>
          <a:lstStyle/>
          <a:p>
            <a:r>
              <a:rPr lang="sr-Cyrl-C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Основи </a:t>
            </a:r>
            <a:r>
              <a:rPr lang="sr-Cyrl-C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научног сазнања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z="2800" b="1" dirty="0" smtClean="0">
                <a:latin typeface="Arial" charset="0"/>
              </a:rPr>
              <a:t>Социологија је првенствено теоријска (а не примењена) наука, односно тежи стицању знања о предмету свог интересовања независно од непосредне примењивости. </a:t>
            </a:r>
            <a:endParaRPr lang="sr-Cyrl-CS" sz="2800" b="1" dirty="0" smtClean="0">
              <a:latin typeface="Arial" charset="0"/>
            </a:endParaRPr>
          </a:p>
          <a:p>
            <a:endParaRPr lang="sr-Cyrl-CS" sz="2800" b="1" dirty="0" smtClean="0">
              <a:latin typeface="Arial" charset="0"/>
            </a:endParaRPr>
          </a:p>
          <a:p>
            <a:r>
              <a:rPr lang="sr-Cyrl-CS" sz="2800" b="1" dirty="0" smtClean="0">
                <a:latin typeface="Arial" charset="0"/>
              </a:rPr>
              <a:t>Од </a:t>
            </a:r>
            <a:r>
              <a:rPr lang="sr-Cyrl-CS" sz="2800" b="1" dirty="0" smtClean="0">
                <a:latin typeface="Arial" charset="0"/>
              </a:rPr>
              <a:t>социологије се очекује да задовољи следеће принципе научног сазнања: </a:t>
            </a:r>
            <a:endParaRPr lang="sr-Cyrl-C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04088"/>
            <a:ext cx="8075240" cy="708688"/>
          </a:xfrm>
        </p:spPr>
        <p:txBody>
          <a:bodyPr anchor="t">
            <a:normAutofit fontScale="90000"/>
          </a:bodyPr>
          <a:lstStyle/>
          <a:p>
            <a:r>
              <a:rPr lang="sr-Cyrl-CS" dirty="0" smtClean="0"/>
              <a:t>п</a:t>
            </a:r>
            <a:r>
              <a:rPr lang="sr-Cyrl-CS" dirty="0" smtClean="0"/>
              <a:t>ринципи научног сазнања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839816"/>
          </a:xfrm>
        </p:spPr>
        <p:txBody>
          <a:bodyPr>
            <a:normAutofit/>
          </a:bodyPr>
          <a:lstStyle/>
          <a:p>
            <a:pPr marL="514350" indent="-514350" algn="just" eaLnBrk="1" hangingPunct="1">
              <a:buNone/>
              <a:defRPr/>
            </a:pPr>
            <a:r>
              <a:rPr lang="sr-Cyrl-CS" sz="2000" b="1" dirty="0" smtClean="0">
                <a:latin typeface="Arial" charset="0"/>
              </a:rPr>
              <a:t>       </a:t>
            </a:r>
            <a:endParaRPr lang="sr-Cyrl-CS" b="1" dirty="0" smtClean="0">
              <a:latin typeface="Arial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sr-Cyrl-CS" b="1" dirty="0" smtClean="0">
                <a:latin typeface="Arial" charset="0"/>
              </a:rPr>
              <a:t>објективност- </a:t>
            </a:r>
            <a:r>
              <a:rPr lang="sr-Cyrl-CS" sz="1800" b="1" dirty="0" smtClean="0">
                <a:latin typeface="Arial" charset="0"/>
              </a:rPr>
              <a:t>узимање у обзир свих расположивих података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sr-Cyrl-CS" b="1" dirty="0" smtClean="0">
                <a:latin typeface="Arial" charset="0"/>
              </a:rPr>
              <a:t>поузданост- </a:t>
            </a:r>
            <a:r>
              <a:rPr lang="sr-Cyrl-CS" sz="1800" b="1" dirty="0" smtClean="0">
                <a:latin typeface="Arial" charset="0"/>
              </a:rPr>
              <a:t>више истраживача истим методама долазе до истих резултата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sr-Cyrl-CS" sz="2400" b="1" dirty="0" smtClean="0">
                <a:latin typeface="Arial" charset="0"/>
              </a:rPr>
              <a:t>прецизност-</a:t>
            </a:r>
            <a:r>
              <a:rPr lang="sr-Cyrl-CS" sz="1700" b="1" dirty="0" smtClean="0">
                <a:latin typeface="Arial" charset="0"/>
              </a:rPr>
              <a:t>тежња да се утврде значајне али тешко уочљиве разлике у испољавању неке појаве. Појмовна доследност и терминолошка одређеност , класификације и мерења значајно повећавају прецизност научних исказа.</a:t>
            </a:r>
            <a:endParaRPr lang="sr-Cyrl-CS" sz="1700" b="1" dirty="0" smtClean="0">
              <a:latin typeface="Arial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sr-Cyrl-CS" b="1" dirty="0" smtClean="0">
                <a:latin typeface="Arial" charset="0"/>
              </a:rPr>
              <a:t>општост - </a:t>
            </a:r>
            <a:r>
              <a:rPr lang="sr-Cyrl-CS" sz="1800" b="1" dirty="0" smtClean="0">
                <a:latin typeface="Arial" charset="0"/>
              </a:rPr>
              <a:t>откривање и објашњење правилности које постоје у друштву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sr-Cyrl-CS" b="1" dirty="0" smtClean="0">
                <a:latin typeface="Arial" charset="0"/>
              </a:rPr>
              <a:t>систематичност- </a:t>
            </a:r>
            <a:r>
              <a:rPr lang="sr-Cyrl-CS" sz="1800" b="1" dirty="0" smtClean="0">
                <a:latin typeface="Arial" charset="0"/>
              </a:rPr>
              <a:t>стварање теорија које имају за циљ да повежу што више општих искуствених исказа</a:t>
            </a:r>
          </a:p>
          <a:p>
            <a:endParaRPr lang="sr-Cyrl-C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8215064" cy="1224136"/>
          </a:xfrm>
        </p:spPr>
        <p:txBody>
          <a:bodyPr anchor="t">
            <a:normAutofit fontScale="90000"/>
          </a:bodyPr>
          <a:lstStyle/>
          <a:p>
            <a:pPr eaLnBrk="1" hangingPunct="1">
              <a:defRPr/>
            </a:pPr>
            <a:r>
              <a:rPr lang="sr-Cyrl-CS" sz="3600" b="0" dirty="0" smtClean="0">
                <a:solidFill>
                  <a:schemeClr val="accent4">
                    <a:lumMod val="50000"/>
                  </a:schemeClr>
                </a:solidFill>
              </a:rPr>
              <a:t>Социологија и друге друштвене науке</a:t>
            </a:r>
            <a:br>
              <a:rPr lang="sr-Cyrl-CS" sz="3600" b="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sr-Cyrl-CS" sz="2700" dirty="0" smtClean="0">
                <a:solidFill>
                  <a:schemeClr val="accent4">
                    <a:lumMod val="50000"/>
                  </a:schemeClr>
                </a:solidFill>
              </a:rPr>
              <a:t>Социлогија као најопштија друштвена наука,има области додиривања и преклапања предмета проучавања са свим друштвеним наукама. </a:t>
            </a:r>
            <a:r>
              <a:rPr lang="sr-Cyrl-CS" sz="1800" b="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sr-Cyrl-CS" sz="1800" b="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sr-Cyrl-CS" sz="3600" b="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sr-Cyrl-CS" sz="3600" b="0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en-US" sz="3600" b="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5486400" y="2209800"/>
            <a:ext cx="2819400" cy="1371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32162"/>
              </a:avLst>
            </a:prstTxWarp>
          </a:bodyPr>
          <a:lstStyle/>
          <a:p>
            <a:pPr algn="ctr"/>
            <a:r>
              <a:rPr lang="sr-Cyrl-C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Психологија</a:t>
            </a:r>
          </a:p>
        </p:txBody>
      </p:sp>
      <p:sp>
        <p:nvSpPr>
          <p:cNvPr id="10244" name="WordArt 5"/>
          <p:cNvSpPr>
            <a:spLocks noChangeArrowheads="1" noChangeShapeType="1" noTextEdit="1"/>
          </p:cNvSpPr>
          <p:nvPr/>
        </p:nvSpPr>
        <p:spPr bwMode="auto">
          <a:xfrm>
            <a:off x="304800" y="2133600"/>
            <a:ext cx="3886200" cy="1447800"/>
          </a:xfrm>
          <a:prstGeom prst="rect">
            <a:avLst/>
          </a:prstGeom>
        </p:spPr>
        <p:txBody>
          <a:bodyPr wrap="none" fromWordArt="1">
            <a:prstTxWarp prst="textCascadeDown">
              <a:avLst>
                <a:gd name="adj" fmla="val 38282"/>
              </a:avLst>
            </a:prstTxWarp>
          </a:bodyPr>
          <a:lstStyle/>
          <a:p>
            <a:pPr algn="ctr"/>
            <a:r>
              <a:rPr lang="sr-Cyrl-C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Антропологија</a:t>
            </a:r>
          </a:p>
        </p:txBody>
      </p:sp>
      <p:sp>
        <p:nvSpPr>
          <p:cNvPr id="10245" name="WordArt 6"/>
          <p:cNvSpPr>
            <a:spLocks noChangeArrowheads="1" noChangeShapeType="1" noTextEdit="1"/>
          </p:cNvSpPr>
          <p:nvPr/>
        </p:nvSpPr>
        <p:spPr bwMode="auto">
          <a:xfrm>
            <a:off x="2971800" y="3581400"/>
            <a:ext cx="3352800" cy="9906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sr-Latn-C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E</a:t>
            </a:r>
            <a:r>
              <a:rPr lang="sr-Cyrl-C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кономија</a:t>
            </a:r>
          </a:p>
        </p:txBody>
      </p:sp>
      <p:sp>
        <p:nvSpPr>
          <p:cNvPr id="10246" name="WordArt 7"/>
          <p:cNvSpPr>
            <a:spLocks noChangeArrowheads="1" noChangeShapeType="1" noTextEdit="1"/>
          </p:cNvSpPr>
          <p:nvPr/>
        </p:nvSpPr>
        <p:spPr bwMode="auto">
          <a:xfrm>
            <a:off x="3276600" y="4495800"/>
            <a:ext cx="2667000" cy="9144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sr-Cyrl-C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Историја</a:t>
            </a:r>
          </a:p>
        </p:txBody>
      </p:sp>
      <p:sp>
        <p:nvSpPr>
          <p:cNvPr id="10247" name="WordArt 8"/>
          <p:cNvSpPr>
            <a:spLocks noChangeArrowheads="1" noChangeShapeType="1" noTextEdit="1"/>
          </p:cNvSpPr>
          <p:nvPr/>
        </p:nvSpPr>
        <p:spPr bwMode="auto">
          <a:xfrm>
            <a:off x="228600" y="5562600"/>
            <a:ext cx="2971800" cy="1066800"/>
          </a:xfrm>
          <a:prstGeom prst="rect">
            <a:avLst/>
          </a:prstGeom>
          <a:noFill/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sr-Cyrl-C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Политичке науке</a:t>
            </a:r>
          </a:p>
        </p:txBody>
      </p:sp>
      <p:sp>
        <p:nvSpPr>
          <p:cNvPr id="10248" name="WordArt 9"/>
          <p:cNvSpPr>
            <a:spLocks noChangeArrowheads="1" noChangeShapeType="1" noTextEdit="1"/>
          </p:cNvSpPr>
          <p:nvPr/>
        </p:nvSpPr>
        <p:spPr bwMode="auto">
          <a:xfrm>
            <a:off x="5943600" y="5562600"/>
            <a:ext cx="3200400" cy="1066800"/>
          </a:xfrm>
          <a:prstGeom prst="rect">
            <a:avLst/>
          </a:prstGeom>
        </p:spPr>
        <p:txBody>
          <a:bodyPr wrap="none" fromWordArt="1">
            <a:prstTxWarp prst="textCascadeDown">
              <a:avLst>
                <a:gd name="adj" fmla="val 35713"/>
              </a:avLst>
            </a:prstTxWarp>
          </a:bodyPr>
          <a:lstStyle/>
          <a:p>
            <a:pPr algn="ctr"/>
            <a:r>
              <a:rPr lang="sr-Cyrl-C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Социјални рад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92280" y="4221088"/>
            <a:ext cx="1596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dirty="0" smtClean="0">
                <a:solidFill>
                  <a:schemeClr val="accent6">
                    <a:lumMod val="75000"/>
                  </a:schemeClr>
                </a:solidFill>
              </a:rPr>
              <a:t>Право </a:t>
            </a:r>
            <a:endParaRPr lang="sr-Cyrl-C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35896" y="6088559"/>
            <a:ext cx="2507368" cy="7694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chemeClr val="accent6">
                    <a:lumMod val="75000"/>
                  </a:schemeClr>
                </a:solidFill>
              </a:rPr>
              <a:t>Лингвистика</a:t>
            </a:r>
          </a:p>
          <a:p>
            <a:endParaRPr lang="sr-Cyrl-C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458</Words>
  <Application>Microsoft Office PowerPoint</Application>
  <PresentationFormat>On-screen Show (4:3)</PresentationFormat>
  <Paragraphs>71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Шта је социологија</vt:lpstr>
      <vt:lpstr>Шта да очекујете у овој лекцији?</vt:lpstr>
      <vt:lpstr> Социологија </vt:lpstr>
      <vt:lpstr> Шта социологију чини науком?  </vt:lpstr>
      <vt:lpstr>Социолошка имагинација</vt:lpstr>
      <vt:lpstr>Социологија и здраворазумско закључивање</vt:lpstr>
      <vt:lpstr>Основи научног сазнања</vt:lpstr>
      <vt:lpstr>принципи научног сазнања</vt:lpstr>
      <vt:lpstr>Социологија и друге друштвене науке Социлогија као најопштија друштвена наука,има области додиривања и преклапања предмета проучавања са свим друштвеним наукама.  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Шта је социологија</dc:title>
  <dc:creator>Јо во</dc:creator>
  <cp:lastModifiedBy>Јо во</cp:lastModifiedBy>
  <cp:revision>45</cp:revision>
  <dcterms:created xsi:type="dcterms:W3CDTF">2011-06-20T11:47:34Z</dcterms:created>
  <dcterms:modified xsi:type="dcterms:W3CDTF">2011-06-20T23:06:02Z</dcterms:modified>
</cp:coreProperties>
</file>