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IDA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CA31D-63B5-44BC-B32A-F57DEEB3F656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20E8B-5FEF-496B-A11C-EAD348CE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dadadas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20E8B-5FEF-496B-A11C-EAD348CEC1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20E8B-5FEF-496B-A11C-EAD348CEC1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20E8B-5FEF-496B-A11C-EAD348CEC1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E408E8-4D35-4A04-8DB8-E839CDC63204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580BF-DE26-4033-BFFE-69787C13B0F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101AF3-A4E2-4BBC-BD60-4C62194C7ABD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FB15D-E644-4C85-BED1-B2D0B073A89B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3A5247-8D50-47F6-A7D5-7FF83E6B43EB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74B3F-8970-48CE-AA20-52B400F28EC6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5589B-B18C-4EAA-AEBE-71E8411A9D66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596C-0880-48ED-8D57-A4435F997A4F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C117A7-9659-4104-92C9-4BADEAA9B0C7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A1E2E-596F-463E-A8B6-B7914D1C52D8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7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7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8174F-D8B5-488A-960E-68E4947A77D8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1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F651A0-BAED-4D32-BD98-38777A20D07E}" type="datetime1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8B6E0E-AF7E-465A-BAE0-16407498F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orac-grada.com/knjige/mitologija/Psiha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sr.wikipedia.org/w/index.php?title=%D0%9F%D1%81%D0%B8%D1%85%D0%B0_(%D0%BC%D0%B8%D1%82%D0%BE%D0%BB%D0%BE%D0%B3%D0%B8%D1%98%D0%B0)&amp;oldid=436159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tko.rs/rastko/delo/11980" TargetMode="External"/><Relationship Id="rId2" Type="http://schemas.openxmlformats.org/officeDocument/2006/relationships/hyperlink" Target="http://psihologija.serbiandownload.com/category/nauka/psihofizik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hsfntk6xlz4h/introduction-to-psycholog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si znak.jpg"/>
          <p:cNvPicPr>
            <a:picLocks noChangeAspect="1"/>
          </p:cNvPicPr>
          <p:nvPr/>
        </p:nvPicPr>
        <p:blipFill>
          <a:blip r:embed="rId3">
            <a:lum contrast="-40000"/>
          </a:blip>
          <a:stretch>
            <a:fillRect/>
          </a:stretch>
        </p:blipFill>
        <p:spPr>
          <a:xfrm>
            <a:off x="8001026" y="4786323"/>
            <a:ext cx="761999" cy="10001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7553" y="533400"/>
            <a:ext cx="5114715" cy="2868168"/>
          </a:xfrm>
        </p:spPr>
        <p:txBody>
          <a:bodyPr/>
          <a:lstStyle/>
          <a:p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Предмет и гране психологије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43579"/>
            <a:ext cx="6400800" cy="571504"/>
          </a:xfrm>
        </p:spPr>
        <p:txBody>
          <a:bodyPr>
            <a:normAutofit/>
          </a:bodyPr>
          <a:lstStyle/>
          <a:p>
            <a:r>
              <a:rPr lang="sr-Cyrl-RS" sz="1600" dirty="0" smtClean="0">
                <a:solidFill>
                  <a:schemeClr val="accent1">
                    <a:lumMod val="50000"/>
                  </a:schemeClr>
                </a:solidFill>
              </a:rPr>
              <a:t>Симонида Вукобрат, психологија, тема 1, лекција 1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7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Обрати пажњу на следећих пет поднаслова. Они су костур прве лекције. Требало би да, након проучавања лекције, можеш самостално да даш одговоре на њих!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7239000" cy="4846320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ψ</a:t>
            </a:r>
            <a:r>
              <a:rPr lang="ru-RU" dirty="0" smtClean="0"/>
              <a:t>: шта је предмет проучавања психологије?</a:t>
            </a:r>
          </a:p>
          <a:p>
            <a:r>
              <a:rPr lang="ru-RU" dirty="0" smtClean="0"/>
              <a:t>2 . </a:t>
            </a: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ψ </a:t>
            </a:r>
            <a:r>
              <a:rPr lang="ru-RU" dirty="0" smtClean="0"/>
              <a:t>: да ли је психологија независна  наука?  </a:t>
            </a:r>
          </a:p>
          <a:p>
            <a:r>
              <a:rPr lang="ru-RU" sz="2400" dirty="0" smtClean="0"/>
              <a:t>3. </a:t>
            </a:r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ψ </a:t>
            </a:r>
            <a:r>
              <a:rPr lang="ru-RU" sz="2400" dirty="0" smtClean="0"/>
              <a:t>: који су теоријски и практични задаци психологије?</a:t>
            </a:r>
            <a:r>
              <a:rPr lang="ru-RU" dirty="0" smtClean="0"/>
              <a:t>  </a:t>
            </a:r>
          </a:p>
          <a:p>
            <a:r>
              <a:rPr lang="ru-RU" sz="2400" dirty="0" smtClean="0"/>
              <a:t>4. </a:t>
            </a:r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ψ </a:t>
            </a:r>
            <a:r>
              <a:rPr lang="ru-RU" sz="2400" dirty="0" smtClean="0"/>
              <a:t>: које теоријске гране психологије постоје?</a:t>
            </a:r>
          </a:p>
          <a:p>
            <a:r>
              <a:rPr lang="ru-RU" sz="2400" dirty="0" smtClean="0"/>
              <a:t>5. Које примењене гране психологије постоје?</a:t>
            </a:r>
            <a:endParaRPr lang="ru-RU" dirty="0" smtClean="0"/>
          </a:p>
          <a:p>
            <a:r>
              <a:rPr lang="sr-Latn-RS" sz="2400" dirty="0" smtClean="0"/>
              <a:t>6</a:t>
            </a:r>
            <a:r>
              <a:rPr lang="ru-RU" sz="2400" dirty="0" smtClean="0"/>
              <a:t>. </a:t>
            </a:r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ψ </a:t>
            </a:r>
            <a:r>
              <a:rPr lang="ru-RU" sz="2400" dirty="0" smtClean="0"/>
              <a:t>: какав је однос психологије и других наука?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714347" y="5357826"/>
            <a:ext cx="714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>
                <a:solidFill>
                  <a:srgbClr val="C00000"/>
                </a:solidFill>
              </a:rPr>
              <a:t>Требало би да си прочитао документ о активностима везаним за ову лекцију. Да те подсетим – требало би да прочиташ лекцију из књиге, најважније подвучеш, извучеш најосновније тезе у свеску, затим  погледаш ову презентацију, уочиш да је то “костур” лекције из књиге и нове термине упишеш у речник. Не заборави задатак лекције који те чека и кратак тест!!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</a:t>
            </a:r>
            <a:r>
              <a:rPr lang="ru-RU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ψ</a:t>
            </a:r>
            <a:r>
              <a:rPr lang="ru-RU" sz="2800" dirty="0" smtClean="0"/>
              <a:t>: шта је предмет проучавања психологије?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- </a:t>
            </a:r>
            <a:r>
              <a:rPr lang="ru-RU" sz="1800" b="1" dirty="0" smtClean="0"/>
              <a:t>буквално - душа (грчки - ПСИХА ), а ко је била Психа у грчкој митологији, погледај на овом линку Википедије:</a:t>
            </a:r>
            <a:r>
              <a:rPr lang="ru-RU" sz="1800" b="1" dirty="0" smtClean="0">
                <a:hlinkClick r:id="rId3" tooltip="Психа"/>
              </a:rPr>
              <a:t> </a:t>
            </a:r>
            <a:r>
              <a:rPr lang="ru-RU" sz="1800" b="1" dirty="0" smtClean="0"/>
              <a:t>   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	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http://sr.wikipedia.org/w/index.php?title=%D0%9F%D1%81%D0%B8%D1%85%D0%B0_(%D0%BC%D0%B8%D1%82%D0%BE%D0%BB%D0%BE%D0%B3%D0%B8%D1%98%D0%B0)&amp;oldid=4361594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r>
              <a:rPr lang="ru-RU" sz="1800" b="1" dirty="0" smtClean="0"/>
              <a:t>П</a:t>
            </a:r>
            <a:r>
              <a:rPr lang="ru-RU" sz="1800" b="1" dirty="0" smtClean="0"/>
              <a:t>сихички </a:t>
            </a:r>
            <a:r>
              <a:rPr lang="ru-RU" sz="1800" b="1" dirty="0" smtClean="0"/>
              <a:t>процеси, ментална стања и психичке особине</a:t>
            </a:r>
            <a:r>
              <a:rPr lang="ru-RU" sz="1800" dirty="0" smtClean="0"/>
              <a:t>, тј. - психички живот човека</a:t>
            </a:r>
            <a:r>
              <a:rPr lang="ru-RU" sz="1800" b="1" dirty="0" smtClean="0"/>
              <a:t>!</a:t>
            </a:r>
            <a:endParaRPr lang="ru-RU" sz="1800" dirty="0" smtClean="0"/>
          </a:p>
          <a:p>
            <a:r>
              <a:rPr lang="ru-RU" sz="1800" b="1" dirty="0" smtClean="0"/>
              <a:t>Психички процеси</a:t>
            </a:r>
            <a:r>
              <a:rPr lang="ru-RU" sz="1800" dirty="0" smtClean="0"/>
              <a:t>: интелектуални (опажање, учење, мишљење...); емоционални (емотивни); конативни (вољни)</a:t>
            </a:r>
            <a:r>
              <a:rPr lang="ru-RU" sz="1800" b="1" dirty="0" smtClean="0"/>
              <a:t>...</a:t>
            </a:r>
            <a:endParaRPr lang="ru-RU" sz="1800" dirty="0" smtClean="0"/>
          </a:p>
          <a:p>
            <a:r>
              <a:rPr lang="ru-RU" sz="1800" b="1" dirty="0" smtClean="0"/>
              <a:t>П</a:t>
            </a:r>
            <a:r>
              <a:rPr lang="ru-RU" sz="1800" b="1" dirty="0" smtClean="0"/>
              <a:t>сихичке </a:t>
            </a:r>
            <a:r>
              <a:rPr lang="ru-RU" sz="1800" b="1" dirty="0" smtClean="0"/>
              <a:t>особине </a:t>
            </a:r>
            <a:r>
              <a:rPr lang="ru-RU" sz="1800" dirty="0" smtClean="0"/>
              <a:t>- релативно трајне одлике појединца које долазе до изражаја у његовом понашању</a:t>
            </a:r>
          </a:p>
          <a:p>
            <a:endParaRPr lang="en-US" sz="1800" dirty="0"/>
          </a:p>
        </p:txBody>
      </p:sp>
      <p:pic>
        <p:nvPicPr>
          <p:cNvPr id="7" name="Picture 6" descr="psih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6710" y="1214423"/>
            <a:ext cx="1357290" cy="185738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ψ: да ли је психологија независна  наука?        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Да, још од 1875.</a:t>
            </a:r>
            <a:r>
              <a:rPr lang="ru-RU" dirty="0" smtClean="0"/>
              <a:t> </a:t>
            </a:r>
            <a:endParaRPr lang="ru-RU" b="1" dirty="0" smtClean="0"/>
          </a:p>
          <a:p>
            <a:r>
              <a:rPr lang="ru-RU" dirty="0" smtClean="0"/>
              <a:t>Иако се, обично помисли на Сигмунда Фројда када се помене психологија, он није </a:t>
            </a:r>
            <a:r>
              <a:rPr lang="ru-RU" b="1" dirty="0" smtClean="0"/>
              <a:t>оснивач</a:t>
            </a:r>
            <a:r>
              <a:rPr lang="ru-RU" dirty="0" smtClean="0"/>
              <a:t>, већ </a:t>
            </a:r>
            <a:r>
              <a:rPr lang="ru-RU" b="1" dirty="0" smtClean="0"/>
              <a:t>Вилхелм Вунт </a:t>
            </a:r>
            <a:r>
              <a:rPr lang="ru-RU" dirty="0" smtClean="0"/>
              <a:t>који је тада оформио прву психофизиолошку експерименталну лабораторију.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Психологија је настала из окриља медицине! Горе је слика Сигмунда Фројда.</a:t>
            </a:r>
            <a:endParaRPr lang="ru-RU" dirty="0"/>
          </a:p>
        </p:txBody>
      </p:sp>
      <p:pic>
        <p:nvPicPr>
          <p:cNvPr id="4" name="Picture 3" descr="Sigmund Froj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3580" y="1643050"/>
            <a:ext cx="1480420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7" y="285728"/>
            <a:ext cx="7453315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ψ: који су теоријски и практични задаци психологије?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теоријски </a:t>
            </a:r>
            <a:r>
              <a:rPr lang="ru-RU" b="1" dirty="0" smtClean="0"/>
              <a:t>задатак</a:t>
            </a:r>
            <a:r>
              <a:rPr lang="ru-RU" b="1" dirty="0" smtClean="0"/>
              <a:t>:</a:t>
            </a:r>
            <a:r>
              <a:rPr lang="ru-RU" dirty="0" smtClean="0"/>
              <a:t> упознавање карактеристика и законитости психичког    живота, а применом научних метода и   техника!</a:t>
            </a:r>
          </a:p>
          <a:p>
            <a:r>
              <a:rPr lang="ru-RU" b="1" dirty="0" smtClean="0"/>
              <a:t>практичан задатак :</a:t>
            </a:r>
            <a:r>
              <a:rPr lang="ru-RU" dirty="0" smtClean="0"/>
              <a:t> примена резултата истраживања са циљем отклањања психичких сметњи и ради општег бољитка психичког живота</a:t>
            </a:r>
            <a:r>
              <a:rPr lang="ru-RU" dirty="0" smtClean="0"/>
              <a:t>!</a:t>
            </a:r>
            <a:endParaRPr lang="ru-RU" dirty="0" smtClean="0"/>
          </a:p>
        </p:txBody>
      </p:sp>
      <p:pic>
        <p:nvPicPr>
          <p:cNvPr id="4" name="Picture 3" descr="psychothera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160362">
            <a:off x="6146507" y="4715460"/>
            <a:ext cx="1928794" cy="1829418"/>
          </a:xfrm>
          <a:prstGeom prst="rect">
            <a:avLst/>
          </a:prstGeom>
        </p:spPr>
      </p:pic>
      <p:pic>
        <p:nvPicPr>
          <p:cNvPr id="5" name="Picture 4" descr="test I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5726">
            <a:off x="7365555" y="1514531"/>
            <a:ext cx="1857356" cy="1520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16756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4. ψ: које теоријске гране психологије постоје?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Психологија је систем научних дисциплина пре него једна наука. Гране психологије се, са развојем науке и интердисциплинарности (међуповезаности наука), све више усложњавају. Можемо их поделити на теоријске и практичне (примењене). </a:t>
            </a:r>
          </a:p>
          <a:p>
            <a:r>
              <a:rPr lang="ru-RU" sz="1600" b="1" dirty="0" smtClean="0"/>
              <a:t>Теоријске</a:t>
            </a:r>
            <a:r>
              <a:rPr lang="ru-RU" sz="1600" dirty="0" smtClean="0"/>
              <a:t> </a:t>
            </a:r>
            <a:r>
              <a:rPr lang="ru-RU" sz="1600" b="1" dirty="0" smtClean="0"/>
              <a:t>су, нпр: </a:t>
            </a:r>
            <a:endParaRPr lang="ru-RU" sz="1600" dirty="0" smtClean="0"/>
          </a:p>
          <a:p>
            <a:r>
              <a:rPr lang="ru-RU" sz="1600" b="1" dirty="0" smtClean="0"/>
              <a:t>општа психологија </a:t>
            </a:r>
            <a:r>
              <a:rPr lang="ru-RU" sz="1600" dirty="0" smtClean="0"/>
              <a:t>- проучава основне психичке процесе и ментална стања нормалног одраслог човека</a:t>
            </a:r>
          </a:p>
          <a:p>
            <a:r>
              <a:rPr lang="ru-RU" sz="1600" b="1" dirty="0" smtClean="0"/>
              <a:t>физиолошка психологи ја</a:t>
            </a:r>
            <a:r>
              <a:rPr lang="ru-RU" sz="1600" dirty="0" smtClean="0"/>
              <a:t> - психолошке процесе доводи у везу са нервним и ендокриним системом</a:t>
            </a:r>
          </a:p>
          <a:p>
            <a:r>
              <a:rPr lang="ru-RU" sz="1600" b="1" dirty="0" smtClean="0"/>
              <a:t>развојна психологија</a:t>
            </a:r>
            <a:r>
              <a:rPr lang="ru-RU" sz="1600" dirty="0" smtClean="0"/>
              <a:t> - анализира развој психичког живота  </a:t>
            </a:r>
          </a:p>
          <a:p>
            <a:r>
              <a:rPr lang="ru-RU" sz="1600" b="1" dirty="0" smtClean="0"/>
              <a:t>социјална психологија</a:t>
            </a:r>
            <a:r>
              <a:rPr lang="ru-RU" sz="1600" dirty="0" smtClean="0"/>
              <a:t> - проучава утицај социјалних фактора на човеково понашање и личност</a:t>
            </a:r>
          </a:p>
          <a:p>
            <a:r>
              <a:rPr lang="ru-RU" sz="1600" b="1" dirty="0" smtClean="0"/>
              <a:t>психологија личности </a:t>
            </a:r>
            <a:r>
              <a:rPr lang="ru-RU" sz="1600" dirty="0" smtClean="0"/>
              <a:t>- проучавање разних психичких процеса човека и њиховог функционисања као целиине</a:t>
            </a:r>
          </a:p>
          <a:p>
            <a:r>
              <a:rPr lang="ru-RU" sz="1600" b="1" dirty="0" smtClean="0"/>
              <a:t>когнитивна психологија</a:t>
            </a:r>
            <a:r>
              <a:rPr lang="ru-RU" sz="1600" dirty="0" smtClean="0"/>
              <a:t> - анализира сазнајне процесе човека   </a:t>
            </a:r>
          </a:p>
          <a:p>
            <a:r>
              <a:rPr lang="ru-RU" sz="1600" b="1" dirty="0" smtClean="0"/>
              <a:t>.........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pic>
        <p:nvPicPr>
          <p:cNvPr id="4" name="Picture 3" descr="moz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439" y="5286388"/>
            <a:ext cx="1962560" cy="1571612"/>
          </a:xfrm>
          <a:prstGeom prst="rect">
            <a:avLst/>
          </a:prstGeom>
        </p:spPr>
      </p:pic>
      <p:pic>
        <p:nvPicPr>
          <p:cNvPr id="5" name="Picture 4" descr="74_razvoj-dete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3500438"/>
            <a:ext cx="1857356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4. ψ: које примењене гране психологије постоје?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b="1" dirty="0" smtClean="0"/>
              <a:t>Примењене дисциплине су:</a:t>
            </a:r>
            <a:endParaRPr lang="ru-RU" sz="2800" dirty="0" smtClean="0"/>
          </a:p>
          <a:p>
            <a:r>
              <a:rPr lang="ru-RU" sz="2800" b="1" dirty="0" smtClean="0"/>
              <a:t>педагошка психологија </a:t>
            </a:r>
            <a:r>
              <a:rPr lang="ru-RU" sz="2800" dirty="0" smtClean="0"/>
              <a:t>- проучава психолошку страну   васпитања и образовања</a:t>
            </a:r>
          </a:p>
          <a:p>
            <a:r>
              <a:rPr lang="ru-RU" sz="2800" b="1" dirty="0" smtClean="0"/>
              <a:t>психологија рада и инжењерска психологија</a:t>
            </a:r>
            <a:r>
              <a:rPr lang="ru-RU" sz="2800" dirty="0" smtClean="0"/>
              <a:t> - појединац са својим психичким животом у радном процесу</a:t>
            </a:r>
          </a:p>
          <a:p>
            <a:r>
              <a:rPr lang="ru-RU" sz="2800" b="1" dirty="0" smtClean="0"/>
              <a:t>ментална хигијена</a:t>
            </a:r>
            <a:r>
              <a:rPr lang="ru-RU" sz="2800" dirty="0" smtClean="0"/>
              <a:t> - бави се превенцијом поремећаја душевног   живота  </a:t>
            </a:r>
          </a:p>
          <a:p>
            <a:r>
              <a:rPr lang="ru-RU" sz="2800" b="1" dirty="0" smtClean="0"/>
              <a:t>клиничка психологија -</a:t>
            </a:r>
            <a:r>
              <a:rPr lang="ru-RU" sz="2800" dirty="0" smtClean="0"/>
              <a:t> изучава тегобе психичког живота и њиховим лечењем, терапијом....</a:t>
            </a:r>
          </a:p>
          <a:p>
            <a:r>
              <a:rPr lang="ru-RU" sz="2800" dirty="0" smtClean="0"/>
              <a:t>Поред ових, подгране психологије су бројне. Континуирано, сарадња међу наукама, некад на око неспојивих, расте захваљујући технолошком напретку. Замислите предмет </a:t>
            </a:r>
            <a:r>
              <a:rPr lang="ru-RU" sz="2800" b="1" dirty="0" smtClean="0">
                <a:hlinkClick r:id="rId2" tooltip="психофизика"/>
              </a:rPr>
              <a:t>психофизику</a:t>
            </a:r>
            <a:r>
              <a:rPr lang="ru-RU" sz="2800" dirty="0" smtClean="0">
                <a:hlinkClick r:id="rId2" tooltip="психофизика"/>
              </a:rPr>
              <a:t> </a:t>
            </a:r>
            <a:r>
              <a:rPr lang="ru-RU" sz="2800" dirty="0" smtClean="0"/>
              <a:t>(ту се проучавају закони физике у контексту психичких процеса!), он се изучава на Филозофском факултету, на одељењу за психологију на другој години студија!</a:t>
            </a:r>
          </a:p>
          <a:p>
            <a:r>
              <a:rPr lang="ru-RU" sz="2800" i="1" dirty="0" smtClean="0">
                <a:solidFill>
                  <a:srgbClr val="C00000"/>
                </a:solidFill>
              </a:rPr>
              <a:t>Трагајте слободно по Интернету, а будите осетљиви за причу о могућим гранама психологије и у другим изворима информација. </a:t>
            </a: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i="1" dirty="0" smtClean="0">
                <a:solidFill>
                  <a:srgbClr val="C00000"/>
                </a:solidFill>
              </a:rPr>
              <a:t>Ево једног занимљивог примера - пренатална психологија: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hlinkClick r:id="rId3" tooltip="пренатална психологија"/>
              </a:rPr>
              <a:t>http://www.rastko.rs/rastko/delo/11980в </a:t>
            </a:r>
            <a:endParaRPr lang="ru-RU" sz="2800" dirty="0" smtClean="0">
              <a:solidFill>
                <a:schemeClr val="accent4"/>
              </a:solidFill>
            </a:endParaRP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 descr="prenataln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6047094"/>
            <a:ext cx="2000232" cy="810905"/>
          </a:xfrm>
          <a:prstGeom prst="rect">
            <a:avLst/>
          </a:prstGeom>
        </p:spPr>
      </p:pic>
      <p:pic>
        <p:nvPicPr>
          <p:cNvPr id="5" name="Picture 4" descr="prevencij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25340">
            <a:off x="7532395" y="2817496"/>
            <a:ext cx="1624010" cy="1624010"/>
          </a:xfrm>
          <a:prstGeom prst="rect">
            <a:avLst/>
          </a:prstGeom>
        </p:spPr>
      </p:pic>
      <p:pic>
        <p:nvPicPr>
          <p:cNvPr id="6" name="Picture 5" descr="pedagogij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060962">
            <a:off x="7046996" y="908413"/>
            <a:ext cx="1881192" cy="142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5. ψ: какав је однос психологије и других наука?</a:t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Изузетно јак, са разним научним оријентацијама - биологијом, физиологијом, математиком (јер се стално спроводе и обрађују нека истраживања), физиком, историјом, педагогијом, историјом уметности, генетиком....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На крају: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Погледај део једне стране презентације (на енглеском језику) која се бави сличном темом – предметом и гранама психологије. Анализирај само први део, до мерења у психологији (тај други део – у наредној лекцији!). Запази нове појмове и повежи их са онима које си већ добио у оквиру ове презентације. </a:t>
            </a:r>
          </a:p>
          <a:p>
            <a:r>
              <a:rPr lang="sr-Cyrl-RS" sz="2000" dirty="0" smtClean="0"/>
              <a:t>Нове појмове додај у психолошки речник! </a:t>
            </a:r>
          </a:p>
          <a:p>
            <a:r>
              <a:rPr lang="sr-Cyrl-RS" sz="2000" dirty="0" smtClean="0"/>
              <a:t>Ево линка и – </a:t>
            </a:r>
            <a:r>
              <a:rPr lang="sr-Cyrl-RS" sz="2000" dirty="0" smtClean="0"/>
              <a:t>уживај у новим сазнањима</a:t>
            </a:r>
            <a:r>
              <a:rPr lang="sr-Cyrl-RS" dirty="0" smtClean="0"/>
              <a:t>!</a:t>
            </a:r>
            <a:endParaRPr lang="sr-Cyrl-R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http://prezi.com/hsfntk6xlz4h/introduction-to-psychology/</a:t>
            </a:r>
            <a:r>
              <a:rPr lang="sr-Cyrl-R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663</Words>
  <Application>Microsoft Office PowerPoint</Application>
  <PresentationFormat>On-screen Show (4:3)</PresentationFormat>
  <Paragraphs>57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Предмет и гране психологије</vt:lpstr>
      <vt:lpstr>Обрати пажњу на следећих пет поднаслова. Они су костур прве лекције. Требало би да, након проучавања лекције, можеш самостално да даш одговоре на њих!</vt:lpstr>
      <vt:lpstr>1. ψ: шта је предмет проучавања психологије?</vt:lpstr>
      <vt:lpstr>2. ψ: да ли је психологија независна  наука?          </vt:lpstr>
      <vt:lpstr>3. ψ: који су теоријски и практични задаци психологије?</vt:lpstr>
      <vt:lpstr>4. ψ: које теоријске гране психологије постоје?</vt:lpstr>
      <vt:lpstr>4. ψ: које примењене гране психологије постоје?</vt:lpstr>
      <vt:lpstr>5. ψ: какав је однос психологије и других наука? </vt:lpstr>
      <vt:lpstr>На крају: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simonida</dc:title>
  <dc:creator>SIMONIDA</dc:creator>
  <cp:lastModifiedBy>SIMONIDA</cp:lastModifiedBy>
  <cp:revision>50</cp:revision>
  <dcterms:created xsi:type="dcterms:W3CDTF">2011-07-04T00:30:14Z</dcterms:created>
  <dcterms:modified xsi:type="dcterms:W3CDTF">2011-07-05T23:28:47Z</dcterms:modified>
</cp:coreProperties>
</file>