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BA8E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slide" Target="../slides/slide3.xml"/><Relationship Id="rId1" Type="http://schemas.openxmlformats.org/officeDocument/2006/relationships/slide" Target="../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0578E-D482-4555-8AF7-449EBCACB3B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F5EE02A5-4FDE-4D9B-994A-96D6E114CB7D}">
      <dgm:prSet phldrT="[Text]"/>
      <dgm:spPr>
        <a:solidFill>
          <a:schemeClr val="accent4">
            <a:lumMod val="75000"/>
          </a:schemeClr>
        </a:solidFill>
      </dgm:spPr>
      <dgm:t>
        <a:bodyPr>
          <a:scene3d>
            <a:camera prst="orthographicFront">
              <a:rot lat="0" lon="0" rev="300000"/>
            </a:camera>
            <a:lightRig rig="threePt" dir="t"/>
          </a:scene3d>
        </a:bodyPr>
        <a:lstStyle/>
        <a:p>
          <a:r>
            <a:rPr lang="sr-Cyrl-CS" b="1" dirty="0" smtClean="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врати се назад</a:t>
          </a:r>
          <a:endParaRPr lang="sr-Latn-CS" b="1" dirty="0">
            <a:solidFill>
              <a:schemeClr val="tx1"/>
            </a:solidFill>
          </a:endParaRPr>
        </a:p>
      </dgm:t>
    </dgm:pt>
    <dgm:pt modelId="{D3CED2EC-BBB3-4900-BFAF-D4B9480CC772}" type="parTrans" cxnId="{6576D174-DE10-4313-8FED-BDCCC6D0C288}">
      <dgm:prSet/>
      <dgm:spPr/>
      <dgm:t>
        <a:bodyPr/>
        <a:lstStyle/>
        <a:p>
          <a:endParaRPr lang="sr-Latn-CS"/>
        </a:p>
      </dgm:t>
    </dgm:pt>
    <dgm:pt modelId="{66C3E50D-39F8-4F6E-84E8-ACD863239E70}" type="sibTrans" cxnId="{6576D174-DE10-4313-8FED-BDCCC6D0C288}">
      <dgm:prSet/>
      <dgm:spPr/>
      <dgm:t>
        <a:bodyPr/>
        <a:lstStyle/>
        <a:p>
          <a:endParaRPr lang="sr-Latn-CS"/>
        </a:p>
      </dgm:t>
    </dgm:pt>
    <dgm:pt modelId="{D5BDF7AC-D5A2-4E82-A301-7E1697C060DF}">
      <dgm:prSet phldrT="[Text]"/>
      <dgm:spPr/>
      <dgm:t>
        <a:bodyPr/>
        <a:lstStyle/>
        <a:p>
          <a:r>
            <a:rPr lang="sr-Cyrl-CS" b="1" dirty="0" smtClean="0">
              <a:solidFill>
                <a:srgbClr val="C00000"/>
              </a:solidFill>
            </a:rPr>
            <a:t>грађа гљива </a:t>
          </a:r>
          <a:endParaRPr lang="sr-Latn-CS" b="1" dirty="0">
            <a:solidFill>
              <a:srgbClr val="C00000"/>
            </a:solidFill>
          </a:endParaRPr>
        </a:p>
      </dgm:t>
    </dgm:pt>
    <dgm:pt modelId="{36EAB954-6471-47B9-894A-51D622468733}" type="parTrans" cxnId="{3FEB3191-B5F1-45E4-B849-C3CE6E0483E7}">
      <dgm:prSet/>
      <dgm:spPr/>
      <dgm:t>
        <a:bodyPr/>
        <a:lstStyle/>
        <a:p>
          <a:endParaRPr lang="sr-Latn-CS"/>
        </a:p>
      </dgm:t>
    </dgm:pt>
    <dgm:pt modelId="{B342FC7C-A0CC-45BB-9353-6F4D4ACA0FF6}" type="sibTrans" cxnId="{3FEB3191-B5F1-45E4-B849-C3CE6E0483E7}">
      <dgm:prSet/>
      <dgm:spPr/>
      <dgm:t>
        <a:bodyPr/>
        <a:lstStyle/>
        <a:p>
          <a:endParaRPr lang="sr-Latn-CS"/>
        </a:p>
      </dgm:t>
    </dgm:pt>
    <dgm:pt modelId="{21ED3261-78DF-473D-AD69-8A62ED164B23}">
      <dgm:prSet phldrT="[Text]"/>
      <dgm:spPr/>
      <dgm:t>
        <a:bodyPr/>
        <a:lstStyle/>
        <a:p>
          <a:r>
            <a:rPr lang="sr-Cyrl-CS" b="1" dirty="0" smtClean="0">
              <a:solidFill>
                <a:srgbClr val="006600"/>
              </a:solidFill>
            </a:rPr>
            <a:t>грађа лишаја</a:t>
          </a:r>
          <a:endParaRPr lang="sr-Latn-CS" b="1" dirty="0">
            <a:solidFill>
              <a:srgbClr val="006600"/>
            </a:solidFill>
          </a:endParaRPr>
        </a:p>
      </dgm:t>
    </dgm:pt>
    <dgm:pt modelId="{CFB31F92-CB16-4270-B562-A2E456D404F2}" type="parTrans" cxnId="{0F5299A1-FB1D-441A-A158-DECB2B9C874D}">
      <dgm:prSet/>
      <dgm:spPr/>
      <dgm:t>
        <a:bodyPr/>
        <a:lstStyle/>
        <a:p>
          <a:endParaRPr lang="sr-Latn-CS"/>
        </a:p>
      </dgm:t>
    </dgm:pt>
    <dgm:pt modelId="{A42A3FFC-AFD4-4323-A825-4D2DA2245606}" type="sibTrans" cxnId="{0F5299A1-FB1D-441A-A158-DECB2B9C874D}">
      <dgm:prSet/>
      <dgm:spPr/>
      <dgm:t>
        <a:bodyPr/>
        <a:lstStyle/>
        <a:p>
          <a:endParaRPr lang="sr-Latn-CS"/>
        </a:p>
      </dgm:t>
    </dgm:pt>
    <dgm:pt modelId="{3D285D8D-5BD4-4D88-B0BC-7098A155CADC}">
      <dgm:prSet phldrT="[Text]"/>
      <dgm:spPr>
        <a:solidFill>
          <a:srgbClr val="92D050"/>
        </a:solidFill>
      </dgm:spPr>
      <dgm:t>
        <a:bodyPr/>
        <a:lstStyle/>
        <a:p>
          <a:r>
            <a:rPr lang="sr-Cyrl-CS" b="1" dirty="0" smtClean="0">
              <a:solidFill>
                <a:schemeClr val="bg1"/>
              </a:solidFill>
              <a:hlinkClick xmlns:r="http://schemas.openxmlformats.org/officeDocument/2006/relationships" r:id="rId2" action="ppaction://hlinksldjump"/>
            </a:rPr>
            <a:t>врати се назад</a:t>
          </a:r>
          <a:endParaRPr lang="sr-Latn-CS" b="1" dirty="0">
            <a:solidFill>
              <a:schemeClr val="bg1"/>
            </a:solidFill>
          </a:endParaRPr>
        </a:p>
      </dgm:t>
    </dgm:pt>
    <dgm:pt modelId="{D6FF916D-6E16-4E6F-BC9F-7AC3CF39FC02}" type="parTrans" cxnId="{F6732202-6DA2-4EC5-B199-40E9ED11D5C7}">
      <dgm:prSet/>
      <dgm:spPr/>
      <dgm:t>
        <a:bodyPr/>
        <a:lstStyle/>
        <a:p>
          <a:endParaRPr lang="sr-Latn-CS"/>
        </a:p>
      </dgm:t>
    </dgm:pt>
    <dgm:pt modelId="{427F3CB9-074C-444C-88FD-FB712A2BC01E}" type="sibTrans" cxnId="{F6732202-6DA2-4EC5-B199-40E9ED11D5C7}">
      <dgm:prSet/>
      <dgm:spPr/>
      <dgm:t>
        <a:bodyPr/>
        <a:lstStyle/>
        <a:p>
          <a:endParaRPr lang="sr-Latn-CS"/>
        </a:p>
      </dgm:t>
    </dgm:pt>
    <dgm:pt modelId="{B38FB4EF-223E-4E81-BC57-E21612365F1E}">
      <dgm:prSet phldrT="[Text]"/>
      <dgm:spPr/>
      <dgm:t>
        <a:bodyPr/>
        <a:lstStyle/>
        <a:p>
          <a:r>
            <a:rPr lang="sr-Cyrl-CS" b="1" dirty="0" smtClean="0">
              <a:solidFill>
                <a:srgbClr val="C00000"/>
              </a:solidFill>
            </a:rPr>
            <a:t>размножавање гљива</a:t>
          </a:r>
          <a:endParaRPr lang="sr-Latn-CS" b="1" dirty="0">
            <a:solidFill>
              <a:srgbClr val="006600"/>
            </a:solidFill>
          </a:endParaRPr>
        </a:p>
      </dgm:t>
    </dgm:pt>
    <dgm:pt modelId="{204EECDD-6760-4754-BFF2-D57DE7B05E65}" type="parTrans" cxnId="{609D3661-DB00-4E40-9897-9BF5C9665849}">
      <dgm:prSet/>
      <dgm:spPr/>
      <dgm:t>
        <a:bodyPr/>
        <a:lstStyle/>
        <a:p>
          <a:endParaRPr lang="sr-Latn-CS"/>
        </a:p>
      </dgm:t>
    </dgm:pt>
    <dgm:pt modelId="{33FCF573-A7DE-45A9-8433-965C4DC61DC7}" type="sibTrans" cxnId="{609D3661-DB00-4E40-9897-9BF5C9665849}">
      <dgm:prSet/>
      <dgm:spPr/>
      <dgm:t>
        <a:bodyPr/>
        <a:lstStyle/>
        <a:p>
          <a:endParaRPr lang="sr-Latn-CS"/>
        </a:p>
      </dgm:t>
    </dgm:pt>
    <dgm:pt modelId="{DD8766BC-A988-4917-9787-1F563877BD9F}">
      <dgm:prSet phldrT="[Text]"/>
      <dgm:spPr/>
      <dgm:t>
        <a:bodyPr/>
        <a:lstStyle/>
        <a:p>
          <a:r>
            <a:rPr lang="sr-Cyrl-CS" b="1" dirty="0" smtClean="0">
              <a:solidFill>
                <a:srgbClr val="006600"/>
              </a:solidFill>
            </a:rPr>
            <a:t>размножавање лишаја</a:t>
          </a:r>
          <a:endParaRPr lang="sr-Latn-CS" b="1" dirty="0">
            <a:solidFill>
              <a:srgbClr val="006600"/>
            </a:solidFill>
          </a:endParaRPr>
        </a:p>
      </dgm:t>
    </dgm:pt>
    <dgm:pt modelId="{8CA932D8-A7CF-4DB4-89C2-456309DB3336}" type="parTrans" cxnId="{C7D006DE-535B-4A67-8332-99BC4ED282DC}">
      <dgm:prSet/>
      <dgm:spPr/>
      <dgm:t>
        <a:bodyPr/>
        <a:lstStyle/>
        <a:p>
          <a:endParaRPr lang="sr-Latn-CS"/>
        </a:p>
      </dgm:t>
    </dgm:pt>
    <dgm:pt modelId="{1C767727-4CEC-46E1-BE26-9A0ED9F37441}" type="sibTrans" cxnId="{C7D006DE-535B-4A67-8332-99BC4ED282DC}">
      <dgm:prSet/>
      <dgm:spPr/>
      <dgm:t>
        <a:bodyPr/>
        <a:lstStyle/>
        <a:p>
          <a:endParaRPr lang="sr-Latn-CS"/>
        </a:p>
      </dgm:t>
    </dgm:pt>
    <dgm:pt modelId="{7656FE37-FAB7-46EF-9262-496234A48916}">
      <dgm:prSet phldrT="[Text]"/>
      <dgm:spPr>
        <a:solidFill>
          <a:srgbClr val="F0BA8E"/>
        </a:solidFill>
      </dgm:spPr>
      <dgm:t>
        <a:bodyPr/>
        <a:lstStyle/>
        <a:p>
          <a:r>
            <a:rPr lang="sr-Cyrl-CS" b="1" dirty="0" smtClean="0">
              <a:solidFill>
                <a:srgbClr val="C00000"/>
              </a:solidFill>
              <a:hlinkClick xmlns:r="http://schemas.openxmlformats.org/officeDocument/2006/relationships" r:id="rId3" action="ppaction://hlinksldjump"/>
            </a:rPr>
            <a:t>врати се назад</a:t>
          </a:r>
          <a:endParaRPr lang="sr-Latn-CS" b="1" dirty="0">
            <a:solidFill>
              <a:srgbClr val="C00000"/>
            </a:solidFill>
          </a:endParaRPr>
        </a:p>
      </dgm:t>
    </dgm:pt>
    <dgm:pt modelId="{A9F97070-4228-495A-90EA-06E239748061}" type="parTrans" cxnId="{FF30DCFF-BBC0-4F00-8B54-39152B443AE5}">
      <dgm:prSet/>
      <dgm:spPr/>
      <dgm:t>
        <a:bodyPr/>
        <a:lstStyle/>
        <a:p>
          <a:endParaRPr lang="sr-Latn-CS"/>
        </a:p>
      </dgm:t>
    </dgm:pt>
    <dgm:pt modelId="{0222F6F9-18A2-4A79-A09C-24F93D572318}" type="sibTrans" cxnId="{FF30DCFF-BBC0-4F00-8B54-39152B443AE5}">
      <dgm:prSet/>
      <dgm:spPr/>
      <dgm:t>
        <a:bodyPr/>
        <a:lstStyle/>
        <a:p>
          <a:endParaRPr lang="sr-Latn-CS"/>
        </a:p>
      </dgm:t>
    </dgm:pt>
    <dgm:pt modelId="{009EA444-655B-4D82-9DCA-B82BF0A521D5}">
      <dgm:prSet phldrT="[Text]"/>
      <dgm:spPr/>
      <dgm:t>
        <a:bodyPr/>
        <a:lstStyle/>
        <a:p>
          <a:r>
            <a:rPr lang="sr-Cyrl-CS" b="1" dirty="0" smtClean="0">
              <a:solidFill>
                <a:srgbClr val="C00000"/>
              </a:solidFill>
            </a:rPr>
            <a:t>минерализатори</a:t>
          </a:r>
          <a:endParaRPr lang="sr-Latn-CS" b="1" dirty="0">
            <a:solidFill>
              <a:srgbClr val="C00000"/>
            </a:solidFill>
          </a:endParaRPr>
        </a:p>
      </dgm:t>
    </dgm:pt>
    <dgm:pt modelId="{A7F571D2-C8AF-4311-B050-54D2B3E7BC46}" type="parTrans" cxnId="{68936C1A-DCF4-4ACE-BE82-EC9569A02764}">
      <dgm:prSet/>
      <dgm:spPr/>
      <dgm:t>
        <a:bodyPr/>
        <a:lstStyle/>
        <a:p>
          <a:endParaRPr lang="sr-Latn-CS"/>
        </a:p>
      </dgm:t>
    </dgm:pt>
    <dgm:pt modelId="{4900F391-4DC4-4070-ADAF-8ADC28DA0723}" type="sibTrans" cxnId="{68936C1A-DCF4-4ACE-BE82-EC9569A02764}">
      <dgm:prSet/>
      <dgm:spPr/>
      <dgm:t>
        <a:bodyPr/>
        <a:lstStyle/>
        <a:p>
          <a:endParaRPr lang="sr-Latn-CS"/>
        </a:p>
      </dgm:t>
    </dgm:pt>
    <dgm:pt modelId="{7FCD1BBF-8713-4150-9CFB-1A0E824B4E4F}" type="pres">
      <dgm:prSet presAssocID="{1170578E-D482-4555-8AF7-449EBCACB3B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52815292-24B0-4850-AC6D-185C86B60E38}" type="pres">
      <dgm:prSet presAssocID="{F5EE02A5-4FDE-4D9B-994A-96D6E114CB7D}" presName="composite" presStyleCnt="0"/>
      <dgm:spPr/>
    </dgm:pt>
    <dgm:pt modelId="{DE0838BD-E0D3-4C49-8488-9F1BAD3E5D4D}" type="pres">
      <dgm:prSet presAssocID="{F5EE02A5-4FDE-4D9B-994A-96D6E114CB7D}" presName="parentText" presStyleLbl="alignNode1" presStyleIdx="0" presStyleCnt="3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CD82777-099B-4FC6-9C79-3429778025F2}" type="pres">
      <dgm:prSet presAssocID="{F5EE02A5-4FDE-4D9B-994A-96D6E114CB7D}" presName="descendantText" presStyleLbl="alignAcc1" presStyleIdx="0" presStyleCnt="3" custAng="0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F34C5D63-18B7-4368-ADA9-D6C31D09D81F}" type="pres">
      <dgm:prSet presAssocID="{66C3E50D-39F8-4F6E-84E8-ACD863239E70}" presName="sp" presStyleCnt="0"/>
      <dgm:spPr/>
    </dgm:pt>
    <dgm:pt modelId="{EA0F1A95-0D93-4A66-BA66-6E19FACA4D79}" type="pres">
      <dgm:prSet presAssocID="{3D285D8D-5BD4-4D88-B0BC-7098A155CADC}" presName="composite" presStyleCnt="0"/>
      <dgm:spPr/>
    </dgm:pt>
    <dgm:pt modelId="{1A8DF4FD-4332-487F-A3AA-89CC8FDF90D3}" type="pres">
      <dgm:prSet presAssocID="{3D285D8D-5BD4-4D88-B0BC-7098A155CAD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D322090-16F3-4472-B67D-C9357D9870FB}" type="pres">
      <dgm:prSet presAssocID="{3D285D8D-5BD4-4D88-B0BC-7098A155CAD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DE235B6-B23B-47BD-B1F7-DF095662BF5E}" type="pres">
      <dgm:prSet presAssocID="{427F3CB9-074C-444C-88FD-FB712A2BC01E}" presName="sp" presStyleCnt="0"/>
      <dgm:spPr/>
    </dgm:pt>
    <dgm:pt modelId="{1D39CE1E-5AC1-4B8E-A600-B7DC8E2F9DAF}" type="pres">
      <dgm:prSet presAssocID="{7656FE37-FAB7-46EF-9262-496234A48916}" presName="composite" presStyleCnt="0"/>
      <dgm:spPr/>
    </dgm:pt>
    <dgm:pt modelId="{F954AAF1-BC32-4CBF-8BEE-12D4CE914A38}" type="pres">
      <dgm:prSet presAssocID="{7656FE37-FAB7-46EF-9262-496234A4891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001928E-83B2-4E35-B079-6BCED57C457B}" type="pres">
      <dgm:prSet presAssocID="{7656FE37-FAB7-46EF-9262-496234A4891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93B02136-6521-4782-BEBD-52B93295C932}" type="presOf" srcId="{1170578E-D482-4555-8AF7-449EBCACB3B6}" destId="{7FCD1BBF-8713-4150-9CFB-1A0E824B4E4F}" srcOrd="0" destOrd="0" presId="urn:microsoft.com/office/officeart/2005/8/layout/chevron2"/>
    <dgm:cxn modelId="{CC48FBBB-7808-4C56-90C6-3D455A05964E}" type="presOf" srcId="{009EA444-655B-4D82-9DCA-B82BF0A521D5}" destId="{D001928E-83B2-4E35-B079-6BCED57C457B}" srcOrd="0" destOrd="0" presId="urn:microsoft.com/office/officeart/2005/8/layout/chevron2"/>
    <dgm:cxn modelId="{6576D174-DE10-4313-8FED-BDCCC6D0C288}" srcId="{1170578E-D482-4555-8AF7-449EBCACB3B6}" destId="{F5EE02A5-4FDE-4D9B-994A-96D6E114CB7D}" srcOrd="0" destOrd="0" parTransId="{D3CED2EC-BBB3-4900-BFAF-D4B9480CC772}" sibTransId="{66C3E50D-39F8-4F6E-84E8-ACD863239E70}"/>
    <dgm:cxn modelId="{D1214933-AB4A-4D86-9146-4BED735C4FD5}" type="presOf" srcId="{3D285D8D-5BD4-4D88-B0BC-7098A155CADC}" destId="{1A8DF4FD-4332-487F-A3AA-89CC8FDF90D3}" srcOrd="0" destOrd="0" presId="urn:microsoft.com/office/officeart/2005/8/layout/chevron2"/>
    <dgm:cxn modelId="{68936C1A-DCF4-4ACE-BE82-EC9569A02764}" srcId="{7656FE37-FAB7-46EF-9262-496234A48916}" destId="{009EA444-655B-4D82-9DCA-B82BF0A521D5}" srcOrd="0" destOrd="0" parTransId="{A7F571D2-C8AF-4311-B050-54D2B3E7BC46}" sibTransId="{4900F391-4DC4-4070-ADAF-8ADC28DA0723}"/>
    <dgm:cxn modelId="{0F5299A1-FB1D-441A-A158-DECB2B9C874D}" srcId="{F5EE02A5-4FDE-4D9B-994A-96D6E114CB7D}" destId="{21ED3261-78DF-473D-AD69-8A62ED164B23}" srcOrd="1" destOrd="0" parTransId="{CFB31F92-CB16-4270-B562-A2E456D404F2}" sibTransId="{A42A3FFC-AFD4-4323-A825-4D2DA2245606}"/>
    <dgm:cxn modelId="{6A5C814D-F61A-414C-84F9-9C0ADEA8BF00}" type="presOf" srcId="{21ED3261-78DF-473D-AD69-8A62ED164B23}" destId="{5CD82777-099B-4FC6-9C79-3429778025F2}" srcOrd="0" destOrd="1" presId="urn:microsoft.com/office/officeart/2005/8/layout/chevron2"/>
    <dgm:cxn modelId="{BD9600BD-3036-4C2C-A005-B9CE6ECA9B5D}" type="presOf" srcId="{F5EE02A5-4FDE-4D9B-994A-96D6E114CB7D}" destId="{DE0838BD-E0D3-4C49-8488-9F1BAD3E5D4D}" srcOrd="0" destOrd="0" presId="urn:microsoft.com/office/officeart/2005/8/layout/chevron2"/>
    <dgm:cxn modelId="{3FEB3191-B5F1-45E4-B849-C3CE6E0483E7}" srcId="{F5EE02A5-4FDE-4D9B-994A-96D6E114CB7D}" destId="{D5BDF7AC-D5A2-4E82-A301-7E1697C060DF}" srcOrd="0" destOrd="0" parTransId="{36EAB954-6471-47B9-894A-51D622468733}" sibTransId="{B342FC7C-A0CC-45BB-9353-6F4D4ACA0FF6}"/>
    <dgm:cxn modelId="{234F06B9-B01F-43D7-B09D-4F55C65FDFDC}" type="presOf" srcId="{D5BDF7AC-D5A2-4E82-A301-7E1697C060DF}" destId="{5CD82777-099B-4FC6-9C79-3429778025F2}" srcOrd="0" destOrd="0" presId="urn:microsoft.com/office/officeart/2005/8/layout/chevron2"/>
    <dgm:cxn modelId="{FF30DCFF-BBC0-4F00-8B54-39152B443AE5}" srcId="{1170578E-D482-4555-8AF7-449EBCACB3B6}" destId="{7656FE37-FAB7-46EF-9262-496234A48916}" srcOrd="2" destOrd="0" parTransId="{A9F97070-4228-495A-90EA-06E239748061}" sibTransId="{0222F6F9-18A2-4A79-A09C-24F93D572318}"/>
    <dgm:cxn modelId="{5916F6AD-CC0C-4A36-A9BC-F82FFA78E1B1}" type="presOf" srcId="{DD8766BC-A988-4917-9787-1F563877BD9F}" destId="{4D322090-16F3-4472-B67D-C9357D9870FB}" srcOrd="0" destOrd="1" presId="urn:microsoft.com/office/officeart/2005/8/layout/chevron2"/>
    <dgm:cxn modelId="{F6732202-6DA2-4EC5-B199-40E9ED11D5C7}" srcId="{1170578E-D482-4555-8AF7-449EBCACB3B6}" destId="{3D285D8D-5BD4-4D88-B0BC-7098A155CADC}" srcOrd="1" destOrd="0" parTransId="{D6FF916D-6E16-4E6F-BC9F-7AC3CF39FC02}" sibTransId="{427F3CB9-074C-444C-88FD-FB712A2BC01E}"/>
    <dgm:cxn modelId="{7ACBA8A9-38EB-4C69-999B-1A34C7D2174D}" type="presOf" srcId="{B38FB4EF-223E-4E81-BC57-E21612365F1E}" destId="{4D322090-16F3-4472-B67D-C9357D9870FB}" srcOrd="0" destOrd="0" presId="urn:microsoft.com/office/officeart/2005/8/layout/chevron2"/>
    <dgm:cxn modelId="{738D68E9-65D2-4C8C-ACEA-8C06ED40C6B6}" type="presOf" srcId="{7656FE37-FAB7-46EF-9262-496234A48916}" destId="{F954AAF1-BC32-4CBF-8BEE-12D4CE914A38}" srcOrd="0" destOrd="0" presId="urn:microsoft.com/office/officeart/2005/8/layout/chevron2"/>
    <dgm:cxn modelId="{C7D006DE-535B-4A67-8332-99BC4ED282DC}" srcId="{3D285D8D-5BD4-4D88-B0BC-7098A155CADC}" destId="{DD8766BC-A988-4917-9787-1F563877BD9F}" srcOrd="1" destOrd="0" parTransId="{8CA932D8-A7CF-4DB4-89C2-456309DB3336}" sibTransId="{1C767727-4CEC-46E1-BE26-9A0ED9F37441}"/>
    <dgm:cxn modelId="{609D3661-DB00-4E40-9897-9BF5C9665849}" srcId="{3D285D8D-5BD4-4D88-B0BC-7098A155CADC}" destId="{B38FB4EF-223E-4E81-BC57-E21612365F1E}" srcOrd="0" destOrd="0" parTransId="{204EECDD-6760-4754-BFF2-D57DE7B05E65}" sibTransId="{33FCF573-A7DE-45A9-8433-965C4DC61DC7}"/>
    <dgm:cxn modelId="{9B89BA7F-F15A-4E05-A5D9-FBF2C3C8E3C8}" type="presParOf" srcId="{7FCD1BBF-8713-4150-9CFB-1A0E824B4E4F}" destId="{52815292-24B0-4850-AC6D-185C86B60E38}" srcOrd="0" destOrd="0" presId="urn:microsoft.com/office/officeart/2005/8/layout/chevron2"/>
    <dgm:cxn modelId="{3E987BD4-107D-4316-8C63-E77235AEF516}" type="presParOf" srcId="{52815292-24B0-4850-AC6D-185C86B60E38}" destId="{DE0838BD-E0D3-4C49-8488-9F1BAD3E5D4D}" srcOrd="0" destOrd="0" presId="urn:microsoft.com/office/officeart/2005/8/layout/chevron2"/>
    <dgm:cxn modelId="{EEDBDA8F-059E-4714-8F6A-E97A0A34E68F}" type="presParOf" srcId="{52815292-24B0-4850-AC6D-185C86B60E38}" destId="{5CD82777-099B-4FC6-9C79-3429778025F2}" srcOrd="1" destOrd="0" presId="urn:microsoft.com/office/officeart/2005/8/layout/chevron2"/>
    <dgm:cxn modelId="{9A7D31E6-A4ED-40B5-928B-074124924729}" type="presParOf" srcId="{7FCD1BBF-8713-4150-9CFB-1A0E824B4E4F}" destId="{F34C5D63-18B7-4368-ADA9-D6C31D09D81F}" srcOrd="1" destOrd="0" presId="urn:microsoft.com/office/officeart/2005/8/layout/chevron2"/>
    <dgm:cxn modelId="{A296F470-3F9C-4E30-8547-C8AD0F78A062}" type="presParOf" srcId="{7FCD1BBF-8713-4150-9CFB-1A0E824B4E4F}" destId="{EA0F1A95-0D93-4A66-BA66-6E19FACA4D79}" srcOrd="2" destOrd="0" presId="urn:microsoft.com/office/officeart/2005/8/layout/chevron2"/>
    <dgm:cxn modelId="{891A2161-0AC8-4D02-B323-012D295E6FE3}" type="presParOf" srcId="{EA0F1A95-0D93-4A66-BA66-6E19FACA4D79}" destId="{1A8DF4FD-4332-487F-A3AA-89CC8FDF90D3}" srcOrd="0" destOrd="0" presId="urn:microsoft.com/office/officeart/2005/8/layout/chevron2"/>
    <dgm:cxn modelId="{59B12311-BA7D-4FAF-A526-694217232ABB}" type="presParOf" srcId="{EA0F1A95-0D93-4A66-BA66-6E19FACA4D79}" destId="{4D322090-16F3-4472-B67D-C9357D9870FB}" srcOrd="1" destOrd="0" presId="urn:microsoft.com/office/officeart/2005/8/layout/chevron2"/>
    <dgm:cxn modelId="{0BAD2F04-C0AA-40CE-A50B-04F2428D5784}" type="presParOf" srcId="{7FCD1BBF-8713-4150-9CFB-1A0E824B4E4F}" destId="{ADE235B6-B23B-47BD-B1F7-DF095662BF5E}" srcOrd="3" destOrd="0" presId="urn:microsoft.com/office/officeart/2005/8/layout/chevron2"/>
    <dgm:cxn modelId="{B4339BE8-481D-4C9F-B3AC-782AC9E6E707}" type="presParOf" srcId="{7FCD1BBF-8713-4150-9CFB-1A0E824B4E4F}" destId="{1D39CE1E-5AC1-4B8E-A600-B7DC8E2F9DAF}" srcOrd="4" destOrd="0" presId="urn:microsoft.com/office/officeart/2005/8/layout/chevron2"/>
    <dgm:cxn modelId="{7D18DFB2-77E9-43F0-8B16-B0A5F2E1E490}" type="presParOf" srcId="{1D39CE1E-5AC1-4B8E-A600-B7DC8E2F9DAF}" destId="{F954AAF1-BC32-4CBF-8BEE-12D4CE914A38}" srcOrd="0" destOrd="0" presId="urn:microsoft.com/office/officeart/2005/8/layout/chevron2"/>
    <dgm:cxn modelId="{B39D2112-6D49-46C7-BC95-F18F6451D0D3}" type="presParOf" srcId="{1D39CE1E-5AC1-4B8E-A600-B7DC8E2F9DAF}" destId="{D001928E-83B2-4E35-B079-6BCED57C457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0838BD-E0D3-4C49-8488-9F1BAD3E5D4D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cene3d>
            <a:camera prst="orthographicFront">
              <a:rot lat="0" lon="0" rev="300000"/>
            </a:camera>
            <a:lightRig rig="threePt" dir="t"/>
          </a:scene3d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600" b="1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врати се назад</a:t>
          </a:r>
          <a:endParaRPr lang="sr-Latn-CS" sz="1600" b="1" kern="1200" dirty="0">
            <a:solidFill>
              <a:schemeClr val="tx1"/>
            </a:solidFill>
          </a:endParaRPr>
        </a:p>
      </dsp:txBody>
      <dsp:txXfrm rot="5400000">
        <a:off x="-222646" y="223826"/>
        <a:ext cx="1484312" cy="1039018"/>
      </dsp:txXfrm>
    </dsp:sp>
    <dsp:sp modelId="{5CD82777-099B-4FC6-9C79-3429778025F2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2800" b="1" kern="1200" dirty="0" smtClean="0">
              <a:solidFill>
                <a:srgbClr val="C00000"/>
              </a:solidFill>
            </a:rPr>
            <a:t>грађа гљива </a:t>
          </a:r>
          <a:endParaRPr lang="sr-Latn-CS" sz="2800" b="1" kern="1200" dirty="0">
            <a:solidFill>
              <a:srgbClr val="C00000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2800" b="1" kern="1200" dirty="0" smtClean="0">
              <a:solidFill>
                <a:srgbClr val="006600"/>
              </a:solidFill>
            </a:rPr>
            <a:t>грађа лишаја</a:t>
          </a:r>
          <a:endParaRPr lang="sr-Latn-CS" sz="2800" b="1" kern="1200" dirty="0">
            <a:solidFill>
              <a:srgbClr val="006600"/>
            </a:solidFill>
          </a:endParaRPr>
        </a:p>
      </dsp:txBody>
      <dsp:txXfrm rot="5400000">
        <a:off x="3085107" y="-2044909"/>
        <a:ext cx="964803" cy="5056981"/>
      </dsp:txXfrm>
    </dsp:sp>
    <dsp:sp modelId="{1A8DF4FD-4332-487F-A3AA-89CC8FDF90D3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rgbClr val="92D05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600" b="1" kern="1200" dirty="0" smtClean="0">
              <a:solidFill>
                <a:schemeClr val="bg1"/>
              </a:solidFill>
              <a:hlinkClick xmlns:r="http://schemas.openxmlformats.org/officeDocument/2006/relationships" r:id="" action="ppaction://hlinksldjump"/>
            </a:rPr>
            <a:t>врати се назад</a:t>
          </a:r>
          <a:endParaRPr lang="sr-Latn-CS" sz="1600" b="1" kern="1200" dirty="0">
            <a:solidFill>
              <a:schemeClr val="bg1"/>
            </a:solidFill>
          </a:endParaRPr>
        </a:p>
      </dsp:txBody>
      <dsp:txXfrm rot="5400000">
        <a:off x="-222646" y="1512490"/>
        <a:ext cx="1484312" cy="1039018"/>
      </dsp:txXfrm>
    </dsp:sp>
    <dsp:sp modelId="{4D322090-16F3-4472-B67D-C9357D9870FB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2800" b="1" kern="1200" dirty="0" smtClean="0">
              <a:solidFill>
                <a:srgbClr val="C00000"/>
              </a:solidFill>
            </a:rPr>
            <a:t>размножавање гљива</a:t>
          </a:r>
          <a:endParaRPr lang="sr-Latn-CS" sz="2800" b="1" kern="1200" dirty="0">
            <a:solidFill>
              <a:srgbClr val="006600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2800" b="1" kern="1200" dirty="0" smtClean="0">
              <a:solidFill>
                <a:srgbClr val="006600"/>
              </a:solidFill>
            </a:rPr>
            <a:t>размножавање лишаја</a:t>
          </a:r>
          <a:endParaRPr lang="sr-Latn-CS" sz="2800" b="1" kern="1200" dirty="0">
            <a:solidFill>
              <a:srgbClr val="006600"/>
            </a:solidFill>
          </a:endParaRPr>
        </a:p>
      </dsp:txBody>
      <dsp:txXfrm rot="5400000">
        <a:off x="3085107" y="-756245"/>
        <a:ext cx="964803" cy="5056981"/>
      </dsp:txXfrm>
    </dsp:sp>
    <dsp:sp modelId="{F954AAF1-BC32-4CBF-8BEE-12D4CE914A38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rgbClr val="F0BA8E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600" b="1" kern="1200" dirty="0" smtClean="0">
              <a:solidFill>
                <a:srgbClr val="C00000"/>
              </a:solidFill>
              <a:hlinkClick xmlns:r="http://schemas.openxmlformats.org/officeDocument/2006/relationships" r:id="" action="ppaction://hlinksldjump"/>
            </a:rPr>
            <a:t>врати се назад</a:t>
          </a:r>
          <a:endParaRPr lang="sr-Latn-CS" sz="1600" b="1" kern="1200" dirty="0">
            <a:solidFill>
              <a:srgbClr val="C00000"/>
            </a:solidFill>
          </a:endParaRPr>
        </a:p>
      </dsp:txBody>
      <dsp:txXfrm rot="5400000">
        <a:off x="-222646" y="2801154"/>
        <a:ext cx="1484312" cy="1039018"/>
      </dsp:txXfrm>
    </dsp:sp>
    <dsp:sp modelId="{D001928E-83B2-4E35-B079-6BCED57C457B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2800" b="1" kern="1200" dirty="0" smtClean="0">
              <a:solidFill>
                <a:srgbClr val="C00000"/>
              </a:solidFill>
            </a:rPr>
            <a:t>минерализатори</a:t>
          </a:r>
          <a:endParaRPr lang="sr-Latn-CS" sz="2800" b="1" kern="1200" dirty="0">
            <a:solidFill>
              <a:srgbClr val="C00000"/>
            </a:solidFill>
          </a:endParaRPr>
        </a:p>
      </dsp:txBody>
      <dsp:txXfrm rot="5400000">
        <a:off x="3085107" y="532418"/>
        <a:ext cx="964803" cy="5056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A905E-560C-499D-A0C4-E498F5878877}" type="datetimeFigureOut">
              <a:rPr lang="sr-Latn-CS" smtClean="0"/>
              <a:pPr/>
              <a:t>26.6.2011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C7B7D-E0AC-49BA-8D1C-7B690C0AFEF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Активирај</a:t>
            </a:r>
            <a:r>
              <a:rPr lang="sr-Cyrl-CS" baseline="0" dirty="0" smtClean="0"/>
              <a:t> звучни запис кликом на симбол звучника.</a:t>
            </a: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C7B7D-E0AC-49BA-8D1C-7B690C0AFEF4}" type="slidenum">
              <a:rPr lang="sr-Latn-CS" smtClean="0"/>
              <a:pPr/>
              <a:t>7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pic>
        <p:nvPicPr>
          <p:cNvPr id="1060" name="Picture 36" descr="fddsf fsdf zfe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E767172E-1C4C-4579-AC40-371957458865}" type="slidenum">
              <a:rPr lang="fr-FR" b="1">
                <a:solidFill>
                  <a:schemeClr val="bg1"/>
                </a:solidFill>
              </a:rPr>
              <a:pPr/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hyperlink" Target="http://www.bionet-skola.com/w/Li%C5%A1aj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notesSlide" Target="../notesSlides/notesSlide1.xml"/><Relationship Id="rId12" Type="http://schemas.microsoft.com/office/2007/relationships/diagramDrawing" Target="../diagrams/drawing1.xml"/><Relationship Id="rId17" Type="http://schemas.openxmlformats.org/officeDocument/2006/relationships/image" Target="../media/image11.png"/><Relationship Id="rId2" Type="http://schemas.openxmlformats.org/officeDocument/2006/relationships/audio" Target="../media/audio2.wav"/><Relationship Id="rId16" Type="http://schemas.openxmlformats.org/officeDocument/2006/relationships/image" Target="../media/image10.png"/><Relationship Id="rId1" Type="http://schemas.openxmlformats.org/officeDocument/2006/relationships/audio" Target="../media/audio1.wav"/><Relationship Id="rId6" Type="http://schemas.openxmlformats.org/officeDocument/2006/relationships/slideLayout" Target="../slideLayouts/slideLayout7.xml"/><Relationship Id="rId11" Type="http://schemas.openxmlformats.org/officeDocument/2006/relationships/diagramColors" Target="../diagrams/colors1.xml"/><Relationship Id="rId5" Type="http://schemas.openxmlformats.org/officeDocument/2006/relationships/audio" Target="../media/audio5.wav"/><Relationship Id="rId15" Type="http://schemas.openxmlformats.org/officeDocument/2006/relationships/image" Target="../media/image9.png"/><Relationship Id="rId10" Type="http://schemas.openxmlformats.org/officeDocument/2006/relationships/diagramQuickStyle" Target="../diagrams/quickStyle1.xml"/><Relationship Id="rId4" Type="http://schemas.openxmlformats.org/officeDocument/2006/relationships/audio" Target="../media/audio4.wav"/><Relationship Id="rId9" Type="http://schemas.openxmlformats.org/officeDocument/2006/relationships/diagramLayout" Target="../diagrams/layout1.xm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CS" dirty="0" smtClean="0">
                <a:solidFill>
                  <a:srgbClr val="C00000"/>
                </a:solidFill>
              </a:rPr>
              <a:t>Гљиве и лишаји</a:t>
            </a:r>
            <a:endParaRPr lang="sr-Latn-C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 smtClean="0">
                <a:solidFill>
                  <a:srgbClr val="C00000"/>
                </a:solidFill>
              </a:rPr>
              <a:t>опште одлике: грађа и размножавање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систематика 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изазивачи болести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екологија и распрострањеност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значај</a:t>
            </a:r>
          </a:p>
          <a:p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1</a:t>
            </a:fld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92696"/>
          </a:xfrm>
        </p:spPr>
        <p:txBody>
          <a:bodyPr/>
          <a:lstStyle/>
          <a:p>
            <a:r>
              <a:rPr lang="sr-Cyrl-CS" dirty="0" smtClean="0">
                <a:solidFill>
                  <a:srgbClr val="C00000"/>
                </a:solidFill>
              </a:rPr>
              <a:t>Грађа</a:t>
            </a:r>
            <a:endParaRPr lang="sr-Latn-C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692696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гљиве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836712"/>
            <a:ext cx="3925162" cy="5760640"/>
          </a:xfrm>
        </p:spPr>
        <p:txBody>
          <a:bodyPr/>
          <a:lstStyle/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r-Cyrl-CS" b="1" dirty="0" smtClean="0">
                <a:solidFill>
                  <a:srgbClr val="C00000"/>
                </a:solidFill>
              </a:rPr>
              <a:t>соматско </a:t>
            </a:r>
            <a:r>
              <a:rPr lang="sr-Cyrl-CS" b="1" dirty="0" smtClean="0">
                <a:solidFill>
                  <a:srgbClr val="C00000"/>
                </a:solidFill>
              </a:rPr>
              <a:t>тело: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 ћелијско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плазмодијално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немицелијско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мицелијско</a:t>
            </a: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r-Cyrl-CS" b="1" dirty="0" smtClean="0">
                <a:solidFill>
                  <a:srgbClr val="C00000"/>
                </a:solidFill>
              </a:rPr>
              <a:t>               слушај!</a:t>
            </a:r>
            <a:r>
              <a:rPr lang="sr-Cyrl-CS" b="1" dirty="0" smtClean="0">
                <a:solidFill>
                  <a:schemeClr val="bg1"/>
                </a:solidFill>
              </a:rPr>
              <a:t>д</a:t>
            </a:r>
            <a:r>
              <a:rPr lang="sr-Cyrl-CS" b="1" dirty="0" smtClean="0">
                <a:solidFill>
                  <a:schemeClr val="bg1"/>
                </a:solidFill>
                <a:latin typeface="DejaVu Serif Condensed"/>
                <a:ea typeface="DejaVu Serif Condensed"/>
              </a:rPr>
              <a:t>▶▶▶</a:t>
            </a:r>
            <a:r>
              <a:rPr lang="sr-Cyrl-CS" b="1" dirty="0" smtClean="0">
                <a:solidFill>
                  <a:schemeClr val="bg1"/>
                </a:solidFill>
              </a:rPr>
              <a:t>л</a:t>
            </a:r>
          </a:p>
          <a:p>
            <a:pPr>
              <a:buNone/>
            </a:pPr>
            <a:endParaRPr lang="sr-Cyrl-CS" b="1" dirty="0" smtClean="0">
              <a:solidFill>
                <a:srgbClr val="C00000"/>
              </a:solidFill>
            </a:endParaRPr>
          </a:p>
          <a:p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8064" y="836712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лишаји</a:t>
            </a: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11960" y="1916832"/>
            <a:ext cx="4176464" cy="4608512"/>
          </a:xfrm>
        </p:spPr>
        <p:txBody>
          <a:bodyPr/>
          <a:lstStyle/>
          <a:p>
            <a:pPr>
              <a:buNone/>
            </a:pPr>
            <a:r>
              <a:rPr lang="sr-Cyrl-CS" b="1" dirty="0" smtClean="0">
                <a:solidFill>
                  <a:srgbClr val="006600"/>
                </a:solidFill>
              </a:rPr>
              <a:t> </a:t>
            </a:r>
            <a:r>
              <a:rPr lang="sr-Cyrl-CS" b="1" dirty="0" smtClean="0">
                <a:solidFill>
                  <a:srgbClr val="006600"/>
                </a:solidFill>
              </a:rPr>
              <a:t>микобионт + </a:t>
            </a:r>
            <a:r>
              <a:rPr lang="sr-Cyrl-CS" b="1" dirty="0" smtClean="0">
                <a:solidFill>
                  <a:srgbClr val="FF0000"/>
                </a:solidFill>
              </a:rPr>
              <a:t>фикобионт</a:t>
            </a:r>
          </a:p>
          <a:p>
            <a:pPr>
              <a:buNone/>
            </a:pPr>
            <a:r>
              <a:rPr lang="sr-Cyrl-CS" b="1" dirty="0" smtClean="0">
                <a:solidFill>
                  <a:srgbClr val="006600"/>
                </a:solidFill>
              </a:rPr>
              <a:t> </a:t>
            </a:r>
            <a:r>
              <a:rPr lang="sr-Cyrl-CS" b="1" dirty="0" smtClean="0">
                <a:solidFill>
                  <a:srgbClr val="006600"/>
                </a:solidFill>
              </a:rPr>
              <a:t>(</a:t>
            </a:r>
            <a:r>
              <a:rPr lang="sr-Cyrl-CS" b="1" dirty="0" smtClean="0">
                <a:solidFill>
                  <a:srgbClr val="006600"/>
                </a:solidFill>
              </a:rPr>
              <a:t>гљива)           +     </a:t>
            </a:r>
            <a:r>
              <a:rPr lang="sr-Cyrl-CS" b="1" dirty="0" smtClean="0">
                <a:solidFill>
                  <a:srgbClr val="FF0000"/>
                </a:solidFill>
              </a:rPr>
              <a:t>(алга)</a:t>
            </a:r>
          </a:p>
          <a:p>
            <a:pPr>
              <a:buNone/>
            </a:pP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294967295"/>
          </p:nvPr>
        </p:nvSpPr>
        <p:spPr>
          <a:xfrm>
            <a:off x="8124825" y="5157788"/>
            <a:ext cx="1019175" cy="792162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2</a:t>
            </a:fld>
            <a:endParaRPr lang="sr-Latn-CS"/>
          </a:p>
        </p:txBody>
      </p:sp>
      <p:pic>
        <p:nvPicPr>
          <p:cNvPr id="7" name="Picture 6" descr="evernia2.jpg"/>
          <p:cNvPicPr>
            <a:picLocks noChangeAspect="1"/>
          </p:cNvPicPr>
          <p:nvPr/>
        </p:nvPicPr>
        <p:blipFill>
          <a:blip r:embed="rId2" cstate="print"/>
          <a:srcRect r="16949" b="9677"/>
          <a:stretch>
            <a:fillRect/>
          </a:stretch>
        </p:blipFill>
        <p:spPr>
          <a:xfrm>
            <a:off x="4427984" y="3140968"/>
            <a:ext cx="3240360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Agricus-sp.-gomoljasta-suma.jpg"/>
          <p:cNvPicPr>
            <a:picLocks noChangeAspect="1"/>
          </p:cNvPicPr>
          <p:nvPr/>
        </p:nvPicPr>
        <p:blipFill>
          <a:blip r:embed="rId3" cstate="print"/>
          <a:srcRect l="22921" t="18501" r="26088" b="16925"/>
          <a:stretch>
            <a:fillRect/>
          </a:stretch>
        </p:blipFill>
        <p:spPr>
          <a:xfrm>
            <a:off x="611560" y="3645024"/>
            <a:ext cx="3096344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ction Button: Sound 10">
            <a:hlinkClick r:id="rId4" action="ppaction://hlinksldjump" highlightClick="1"/>
          </p:cNvPr>
          <p:cNvSpPr/>
          <p:nvPr/>
        </p:nvSpPr>
        <p:spPr>
          <a:xfrm>
            <a:off x="3419872" y="5949280"/>
            <a:ext cx="576064" cy="504056"/>
          </a:xfrm>
          <a:prstGeom prst="actionButtonSound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allAtOnce"/>
      <p:bldP spid="5" grpId="0" build="allAtOnce"/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532"/>
            <a:ext cx="8229600" cy="607188"/>
          </a:xfrm>
        </p:spPr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rgbClr val="002060"/>
                </a:solidFill>
              </a:rPr>
              <a:t>Размножавање</a:t>
            </a:r>
            <a:endParaRPr lang="sr-Latn-C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836712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Гљиве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1628800"/>
            <a:ext cx="3709138" cy="4497362"/>
          </a:xfrm>
        </p:spPr>
        <p:txBody>
          <a:bodyPr/>
          <a:lstStyle/>
          <a:p>
            <a:pPr>
              <a:buNone/>
            </a:pPr>
            <a:r>
              <a:rPr lang="sr-Cyrl-CS" b="1" dirty="0" smtClean="0">
                <a:solidFill>
                  <a:srgbClr val="C00000"/>
                </a:solidFill>
              </a:rPr>
              <a:t>А соматско </a:t>
            </a:r>
          </a:p>
          <a:p>
            <a:pPr>
              <a:buNone/>
            </a:pPr>
            <a:r>
              <a:rPr lang="sr-Cyrl-CS" b="1" dirty="0" smtClean="0">
                <a:solidFill>
                  <a:srgbClr val="C00000"/>
                </a:solidFill>
              </a:rPr>
              <a:t>Б спорулативно</a:t>
            </a:r>
            <a:r>
              <a:rPr lang="sr-Cyrl-CS" b="1" dirty="0" smtClean="0"/>
              <a:t>: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а) ендоспоре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б) егзоспоре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 </a:t>
            </a:r>
            <a:r>
              <a:rPr lang="sr-Cyrl-CS" b="1" dirty="0" smtClean="0">
                <a:solidFill>
                  <a:srgbClr val="C00000"/>
                </a:solidFill>
              </a:rPr>
              <a:t>В полно: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1) оогамија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2) зигогамија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3) гаметангиогамија</a:t>
            </a:r>
          </a:p>
          <a:p>
            <a:pPr>
              <a:buNone/>
            </a:pPr>
            <a:r>
              <a:rPr lang="sr-Cyrl-CS" dirty="0" smtClean="0">
                <a:solidFill>
                  <a:srgbClr val="C00000"/>
                </a:solidFill>
              </a:rPr>
              <a:t>4) соматогамија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8144" y="764704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лишаји</a:t>
            </a: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76056" y="1556792"/>
            <a:ext cx="3593584" cy="4535090"/>
          </a:xfrm>
        </p:spPr>
        <p:txBody>
          <a:bodyPr/>
          <a:lstStyle/>
          <a:p>
            <a:pPr>
              <a:buNone/>
            </a:pPr>
            <a:r>
              <a:rPr lang="sr-Cyrl-CS" b="1" dirty="0" smtClean="0">
                <a:solidFill>
                  <a:srgbClr val="006600"/>
                </a:solidFill>
              </a:rPr>
              <a:t>А вегетативно:</a:t>
            </a:r>
          </a:p>
          <a:p>
            <a:pPr>
              <a:buAutoNum type="arabicPeriod"/>
            </a:pPr>
            <a:r>
              <a:rPr lang="sr-Cyrl-CS" dirty="0" smtClean="0">
                <a:solidFill>
                  <a:srgbClr val="006600"/>
                </a:solidFill>
              </a:rPr>
              <a:t>деловима талуса</a:t>
            </a:r>
          </a:p>
          <a:p>
            <a:pPr>
              <a:buAutoNum type="arabicPeriod"/>
            </a:pPr>
            <a:r>
              <a:rPr lang="sr-Cyrl-CS" dirty="0" smtClean="0">
                <a:solidFill>
                  <a:srgbClr val="006600"/>
                </a:solidFill>
              </a:rPr>
              <a:t>соредије</a:t>
            </a:r>
          </a:p>
          <a:p>
            <a:pPr>
              <a:buAutoNum type="arabicPeriod"/>
            </a:pPr>
            <a:r>
              <a:rPr lang="sr-Cyrl-CS" dirty="0" smtClean="0">
                <a:solidFill>
                  <a:srgbClr val="006600"/>
                </a:solidFill>
              </a:rPr>
              <a:t>изидије</a:t>
            </a:r>
          </a:p>
          <a:p>
            <a:pPr>
              <a:buNone/>
            </a:pPr>
            <a:endParaRPr lang="sr-Cyrl-CS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sr-Latn-CS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sr-Latn-CS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sr-Latn-CS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sr-Latn-CS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sr-Latn-CS" dirty="0" smtClean="0">
                <a:solidFill>
                  <a:srgbClr val="006600"/>
                </a:solidFill>
              </a:rPr>
              <a:t>       </a:t>
            </a:r>
            <a:r>
              <a:rPr lang="sr-Cyrl-CS" dirty="0" smtClean="0">
                <a:solidFill>
                  <a:srgbClr val="006600"/>
                </a:solidFill>
              </a:rPr>
              <a:t>одслушај!</a:t>
            </a:r>
            <a:endParaRPr lang="sr-Latn-CS" dirty="0">
              <a:solidFill>
                <a:srgbClr val="006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3</a:t>
            </a:fld>
            <a:endParaRPr lang="sr-Latn-CS"/>
          </a:p>
        </p:txBody>
      </p:sp>
      <p:sp>
        <p:nvSpPr>
          <p:cNvPr id="9" name="Action Button: Sound 8">
            <a:hlinkClick r:id="rId2" action="ppaction://hlinksldjump" highlightClick="1"/>
          </p:cNvPr>
          <p:cNvSpPr/>
          <p:nvPr/>
        </p:nvSpPr>
        <p:spPr>
          <a:xfrm>
            <a:off x="4788024" y="5301208"/>
            <a:ext cx="864096" cy="720080"/>
          </a:xfrm>
          <a:prstGeom prst="actionButtonSound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532"/>
            <a:ext cx="8229600" cy="463172"/>
          </a:xfrm>
        </p:spPr>
        <p:txBody>
          <a:bodyPr>
            <a:normAutofit fontScale="90000"/>
          </a:bodyPr>
          <a:lstStyle/>
          <a:p>
            <a:r>
              <a:rPr lang="sr-Cyrl-CS" b="1" dirty="0" smtClean="0">
                <a:solidFill>
                  <a:srgbClr val="002060"/>
                </a:solidFill>
              </a:rPr>
              <a:t>Систематика</a:t>
            </a:r>
            <a:endParaRPr lang="sr-Latn-CS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836712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гљиве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412776"/>
            <a:ext cx="8424936" cy="5184576"/>
          </a:xfrm>
        </p:spPr>
        <p:txBody>
          <a:bodyPr>
            <a:normAutofit/>
          </a:bodyPr>
          <a:lstStyle/>
          <a:p>
            <a:endParaRPr lang="sr-Cyrl-CS" b="1" dirty="0" smtClean="0">
              <a:solidFill>
                <a:srgbClr val="C00000"/>
              </a:solidFill>
            </a:endParaRPr>
          </a:p>
          <a:p>
            <a:r>
              <a:rPr lang="sr-Cyrl-CS" b="1" dirty="0" smtClean="0">
                <a:solidFill>
                  <a:srgbClr val="C00000"/>
                </a:solidFill>
              </a:rPr>
              <a:t>1. слузаве гљиве:                                                           </a:t>
            </a:r>
            <a:r>
              <a:rPr lang="sr-Cyrl-CS" b="1" dirty="0" smtClean="0">
                <a:solidFill>
                  <a:srgbClr val="006600"/>
                </a:solidFill>
              </a:rPr>
              <a:t>према врсти гљиве</a:t>
            </a:r>
          </a:p>
          <a:p>
            <a:endParaRPr lang="sr-Cyrl-CS" b="1" dirty="0" smtClean="0">
              <a:solidFill>
                <a:srgbClr val="C00000"/>
              </a:solidFill>
            </a:endParaRPr>
          </a:p>
          <a:p>
            <a:endParaRPr lang="sr-Cyrl-CS" b="1" dirty="0" smtClean="0">
              <a:solidFill>
                <a:srgbClr val="C00000"/>
              </a:solidFill>
            </a:endParaRPr>
          </a:p>
          <a:p>
            <a:endParaRPr lang="sr-Cyrl-CS" b="1" dirty="0" smtClean="0">
              <a:solidFill>
                <a:srgbClr val="C00000"/>
              </a:solidFill>
            </a:endParaRPr>
          </a:p>
          <a:p>
            <a:r>
              <a:rPr lang="sr-Cyrl-CS" b="1" dirty="0" smtClean="0">
                <a:solidFill>
                  <a:srgbClr val="C00000"/>
                </a:solidFill>
              </a:rPr>
              <a:t>2. праве гљиве</a:t>
            </a:r>
          </a:p>
          <a:p>
            <a:endParaRPr lang="sr-Cyrl-CS" b="1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24128" y="836712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лишаји</a:t>
            </a:r>
          </a:p>
        </p:txBody>
      </p:sp>
      <p:pic>
        <p:nvPicPr>
          <p:cNvPr id="7" name="Content Placeholder 6" descr="Fuligo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76872"/>
            <a:ext cx="2339305" cy="1643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4</a:t>
            </a:fld>
            <a:endParaRPr lang="sr-Latn-CS"/>
          </a:p>
        </p:txBody>
      </p:sp>
      <p:pic>
        <p:nvPicPr>
          <p:cNvPr id="8" name="Picture 7" descr="IMG_014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4437112"/>
            <a:ext cx="2448272" cy="1988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lisaj-sa-Stare-planine2.jp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rcRect b="8151"/>
          <a:stretch>
            <a:fillRect/>
          </a:stretch>
        </p:blipFill>
        <p:spPr>
          <a:xfrm>
            <a:off x="4572000" y="2708920"/>
            <a:ext cx="3744416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532"/>
            <a:ext cx="8229600" cy="535180"/>
          </a:xfrm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rgbClr val="002060"/>
                </a:solidFill>
              </a:rPr>
              <a:t>Значај</a:t>
            </a:r>
            <a:endParaRPr lang="sr-Latn-CS" sz="2800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692696"/>
            <a:ext cx="3017520" cy="288032"/>
          </a:xfrm>
        </p:spPr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гљиве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980728"/>
            <a:ext cx="3456384" cy="5256584"/>
          </a:xfrm>
        </p:spPr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паразити и сапроби (</a:t>
            </a:r>
            <a:r>
              <a:rPr lang="sr-Cyrl-CS" dirty="0" smtClean="0">
                <a:solidFill>
                  <a:srgbClr val="C00000"/>
                </a:solidFill>
              </a:rPr>
              <a:t>на биљкама : пламењаче, гарке, буђи, рђе; болести  животиња и човека:  аспергилозе,  кандидијазе </a:t>
            </a:r>
            <a:r>
              <a:rPr lang="sr-Cyrl-CS" b="1" dirty="0" smtClean="0">
                <a:solidFill>
                  <a:srgbClr val="C00000"/>
                </a:solidFill>
              </a:rPr>
              <a:t>...)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минерализатори </a:t>
            </a:r>
            <a:endParaRPr lang="sr-Cyrl-CS" b="1" dirty="0" smtClean="0">
              <a:solidFill>
                <a:srgbClr val="C00000"/>
              </a:solidFill>
            </a:endParaRPr>
          </a:p>
          <a:p>
            <a:r>
              <a:rPr lang="sr-Cyrl-CS" b="1" dirty="0" smtClean="0">
                <a:solidFill>
                  <a:srgbClr val="C00000"/>
                </a:solidFill>
              </a:rPr>
              <a:t>микориза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врење 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антибиотици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исхрана</a:t>
            </a:r>
          </a:p>
          <a:p>
            <a:endParaRPr lang="sr-Cyrl-CS" b="1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4048" y="908720"/>
            <a:ext cx="3017520" cy="715962"/>
          </a:xfrm>
        </p:spPr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лишаји</a:t>
            </a: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1772816"/>
            <a:ext cx="3017520" cy="4353346"/>
          </a:xfrm>
        </p:spPr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пионирске врсте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производња парфема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бојење тканина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лакмус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исхрана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индикатори загађености ваздуха</a:t>
            </a: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5</a:t>
            </a:fld>
            <a:endParaRPr lang="sr-Latn-CS"/>
          </a:p>
        </p:txBody>
      </p:sp>
      <p:sp>
        <p:nvSpPr>
          <p:cNvPr id="8" name="Action Button: Sound 7">
            <a:hlinkClick r:id="rId2" action="ppaction://hlinksldjump" highlightClick="1"/>
          </p:cNvPr>
          <p:cNvSpPr/>
          <p:nvPr/>
        </p:nvSpPr>
        <p:spPr>
          <a:xfrm>
            <a:off x="4788024" y="5949280"/>
            <a:ext cx="648072" cy="648072"/>
          </a:xfrm>
          <a:prstGeom prst="actionButtonSound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p"/>
      <p:bldP spid="5" grpId="0" build="allAtOnce"/>
      <p:bldP spid="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rgbClr val="002060"/>
                </a:solidFill>
              </a:rPr>
              <a:t>Екологија и распрострањеност</a:t>
            </a:r>
            <a:endParaRPr lang="sr-Latn-C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гљиве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CS" b="1" dirty="0" smtClean="0">
                <a:solidFill>
                  <a:srgbClr val="C00000"/>
                </a:solidFill>
              </a:rPr>
              <a:t>умерене температуре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повећана влажност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копно, слатке воде, мора и океани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паразити</a:t>
            </a:r>
          </a:p>
          <a:p>
            <a:r>
              <a:rPr lang="sr-Cyrl-CS" b="1" dirty="0" smtClean="0">
                <a:solidFill>
                  <a:srgbClr val="C00000"/>
                </a:solidFill>
              </a:rPr>
              <a:t>сапроби </a:t>
            </a:r>
            <a:endParaRPr lang="sr-Latn-CS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лишаји</a:t>
            </a:r>
            <a:endParaRPr lang="sr-Latn-CS" b="1" dirty="0">
              <a:solidFill>
                <a:srgbClr val="0066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r-Cyrl-CS" b="1" dirty="0" smtClean="0">
                <a:solidFill>
                  <a:srgbClr val="006600"/>
                </a:solidFill>
              </a:rPr>
              <a:t>не зависе од подлоге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ограничавајући еколошки фактор: загађеност ваздуха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стање мировања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спор раст</a:t>
            </a:r>
          </a:p>
          <a:p>
            <a:r>
              <a:rPr lang="sr-Cyrl-CS" b="1" dirty="0" smtClean="0">
                <a:solidFill>
                  <a:srgbClr val="006600"/>
                </a:solidFill>
              </a:rPr>
              <a:t>највише у хладним областима</a:t>
            </a:r>
          </a:p>
          <a:p>
            <a:endParaRPr lang="sr-Latn-C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6</a:t>
            </a:fld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p"/>
      <p:bldP spid="5" grpId="0" build="allAtOnce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35580-9955-4CE7-B3F5-6202EF68A605}" type="slidenum">
              <a:rPr lang="sr-Latn-CS" smtClean="0"/>
              <a:pPr/>
              <a:t>7</a:t>
            </a:fld>
            <a:endParaRPr lang="sr-Latn-CS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13" cstate="print"/>
          <a:stretch>
            <a:fillRect/>
          </a:stretch>
        </p:blipFill>
        <p:spPr>
          <a:xfrm>
            <a:off x="5580112" y="1484784"/>
            <a:ext cx="304800" cy="304800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14" cstate="print"/>
          <a:stretch>
            <a:fillRect/>
          </a:stretch>
        </p:blipFill>
        <p:spPr>
          <a:xfrm>
            <a:off x="5580112" y="1988840"/>
            <a:ext cx="304800" cy="304800"/>
          </a:xfrm>
          <a:prstGeom prst="rect">
            <a:avLst/>
          </a:prstGeom>
        </p:spPr>
      </p:pic>
      <p:pic>
        <p:nvPicPr>
          <p:cNvPr id="6" name="Recorded Sound">
            <a:hlinkClick r:id="" action="ppaction://media"/>
          </p:cNvPr>
          <p:cNvPicPr>
            <a:picLocks noRot="1" noChangeAspect="1"/>
          </p:cNvPicPr>
          <p:nvPr>
            <a:wavAudioFile r:embed="rId3" name="Recorded Sound"/>
          </p:nvPr>
        </p:nvPicPr>
        <p:blipFill>
          <a:blip r:embed="rId15" cstate="print"/>
          <a:stretch>
            <a:fillRect/>
          </a:stretch>
        </p:blipFill>
        <p:spPr>
          <a:xfrm>
            <a:off x="7092280" y="2780928"/>
            <a:ext cx="304800" cy="304800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</p:cNvPr>
          <p:cNvPicPr>
            <a:picLocks noRot="1" noChangeAspect="1"/>
          </p:cNvPicPr>
          <p:nvPr>
            <a:wavAudioFile r:embed="rId4" name="Recorded Sound"/>
          </p:nvPr>
        </p:nvPicPr>
        <p:blipFill>
          <a:blip r:embed="rId16" cstate="print"/>
          <a:stretch>
            <a:fillRect/>
          </a:stretch>
        </p:blipFill>
        <p:spPr>
          <a:xfrm>
            <a:off x="7020272" y="3284984"/>
            <a:ext cx="304800" cy="304800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5" name="Recorded Sound"/>
          </p:nvPr>
        </p:nvPicPr>
        <p:blipFill>
          <a:blip r:embed="rId17" cstate="print"/>
          <a:stretch>
            <a:fillRect/>
          </a:stretch>
        </p:blipFill>
        <p:spPr>
          <a:xfrm>
            <a:off x="6300192" y="43651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34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354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59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973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040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2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262</TotalTime>
  <Words>212</Words>
  <Application>Microsoft Office PowerPoint</Application>
  <PresentationFormat>On-screen Show (4:3)</PresentationFormat>
  <Paragraphs>100</Paragraphs>
  <Slides>7</Slides>
  <Notes>1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Theme2</vt:lpstr>
      <vt:lpstr>Гљиве и лишаји</vt:lpstr>
      <vt:lpstr>Грађа</vt:lpstr>
      <vt:lpstr>Размножавање</vt:lpstr>
      <vt:lpstr>Систематика</vt:lpstr>
      <vt:lpstr>Значај</vt:lpstr>
      <vt:lpstr>Екологија и распрострањеност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Гљиве и лишаји</dc:title>
  <dc:creator>Sneza</dc:creator>
  <cp:lastModifiedBy>Sneza</cp:lastModifiedBy>
  <cp:revision>30</cp:revision>
  <dcterms:created xsi:type="dcterms:W3CDTF">2011-06-22T11:29:47Z</dcterms:created>
  <dcterms:modified xsi:type="dcterms:W3CDTF">2011-06-26T19:39:54Z</dcterms:modified>
</cp:coreProperties>
</file>