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86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204ED-1983-4572-ACB6-932B6620BB27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DD6D4-C419-4960-8C79-8792FE5C93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204ED-1983-4572-ACB6-932B6620BB27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DD6D4-C419-4960-8C79-8792FE5C93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204ED-1983-4572-ACB6-932B6620BB27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DD6D4-C419-4960-8C79-8792FE5C93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204ED-1983-4572-ACB6-932B6620BB27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DD6D4-C419-4960-8C79-8792FE5C93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204ED-1983-4572-ACB6-932B6620BB27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DD6D4-C419-4960-8C79-8792FE5C93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204ED-1983-4572-ACB6-932B6620BB27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DD6D4-C419-4960-8C79-8792FE5C93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204ED-1983-4572-ACB6-932B6620BB27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DD6D4-C419-4960-8C79-8792FE5C93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204ED-1983-4572-ACB6-932B6620BB27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DD6D4-C419-4960-8C79-8792FE5C93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204ED-1983-4572-ACB6-932B6620BB27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DD6D4-C419-4960-8C79-8792FE5C93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204ED-1983-4572-ACB6-932B6620BB27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DD6D4-C419-4960-8C79-8792FE5C93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204ED-1983-4572-ACB6-932B6620BB27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DD6D4-C419-4960-8C79-8792FE5C93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79204ED-1983-4572-ACB6-932B6620BB27}" type="datetimeFigureOut">
              <a:rPr lang="en-US" smtClean="0"/>
              <a:pPr/>
              <a:t>7/3/2011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0EDD6D4-C419-4960-8C79-8792FE5C93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2996952"/>
            <a:ext cx="8172400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r-Cyrl-CS" sz="2400" b="1" smtClean="0">
                <a:solidFill>
                  <a:schemeClr val="accent5">
                    <a:lumMod val="50000"/>
                  </a:schemeClr>
                </a:solidFill>
              </a:rPr>
              <a:t>  Европска логика настала је у Старој Грчкој.</a:t>
            </a:r>
            <a:endParaRPr lang="en-US" sz="2400" b="1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F:\Documents and Settings\Mishcko\My Documents\My Pictures\300px-Parthenon-200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157162"/>
            <a:ext cx="2952328" cy="1767782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>
            <a:off x="1403648" y="3637473"/>
            <a:ext cx="73448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CS" sz="2000" dirty="0" smtClean="0"/>
              <a:t>Њеним оснивачем оправдано се сматра велики грчки филозоф </a:t>
            </a:r>
            <a:r>
              <a:rPr lang="sr-Cyrl-CS" sz="2000" b="1" i="1" dirty="0" smtClean="0"/>
              <a:t>Аристотел</a:t>
            </a:r>
            <a:r>
              <a:rPr lang="sr-Cyrl-CS" sz="2000" dirty="0" smtClean="0"/>
              <a:t>. У низу својих радова он расправља о готово свим основним питањима логике.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4869160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CS" sz="2000" dirty="0" smtClean="0"/>
              <a:t>Аристотел и филозофи мегарско-стоичке школе детаљно </a:t>
            </a:r>
            <a:r>
              <a:rPr lang="sr-Cyrl-CS" sz="2000" smtClean="0"/>
              <a:t>су </a:t>
            </a:r>
            <a:r>
              <a:rPr lang="sr-Cyrl-CS" sz="2000" smtClean="0"/>
              <a:t>проучили </a:t>
            </a:r>
            <a:r>
              <a:rPr lang="sr-Cyrl-CS" sz="2000" i="1" u="sng" dirty="0" smtClean="0">
                <a:solidFill>
                  <a:schemeClr val="accent5">
                    <a:lumMod val="50000"/>
                  </a:schemeClr>
                </a:solidFill>
              </a:rPr>
              <a:t>дедуктивне закључке</a:t>
            </a:r>
            <a:r>
              <a:rPr lang="sr-Cyrl-CS" sz="2000" dirty="0" smtClean="0"/>
              <a:t>.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03648" y="5805264"/>
            <a:ext cx="73448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CS" sz="2000" smtClean="0"/>
              <a:t>У 19. и 20. веку развиле су се </a:t>
            </a:r>
            <a:r>
              <a:rPr lang="sr-Cyrl-CS" sz="2000" i="1" u="sng" smtClean="0">
                <a:solidFill>
                  <a:schemeClr val="accent5">
                    <a:lumMod val="50000"/>
                  </a:schemeClr>
                </a:solidFill>
              </a:rPr>
              <a:t>индуктивна</a:t>
            </a:r>
            <a:r>
              <a:rPr lang="sr-Cyrl-CS" sz="2000" smtClean="0"/>
              <a:t> и </a:t>
            </a:r>
            <a:r>
              <a:rPr lang="sr-Cyrl-CS" sz="2000" i="1" u="sng" smtClean="0">
                <a:solidFill>
                  <a:schemeClr val="accent5">
                    <a:lumMod val="50000"/>
                  </a:schemeClr>
                </a:solidFill>
              </a:rPr>
              <a:t>симболичка</a:t>
            </a:r>
            <a:r>
              <a:rPr lang="sr-Cyrl-CS" sz="2000" smtClean="0"/>
              <a:t> логика. </a:t>
            </a:r>
            <a:r>
              <a:rPr lang="sr-Cyrl-CS" sz="2000" smtClean="0"/>
              <a:t>     </a:t>
            </a:r>
            <a:r>
              <a:rPr lang="sr-Cyrl-CS" smtClean="0"/>
              <a:t>(</a:t>
            </a:r>
            <a:r>
              <a:rPr lang="sr-Cyrl-CS" smtClean="0"/>
              <a:t>Ф. Бекон, Ј.Ст. Мил, Б. Расел)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99792" y="188640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4000" b="1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</a:rPr>
              <a:t>УВОД У ЛОГИКУ</a:t>
            </a:r>
            <a:endParaRPr lang="en-US" sz="4000" b="1">
              <a:ln w="19050">
                <a:solidFill>
                  <a:schemeClr val="tx2">
                    <a:satMod val="155000"/>
                  </a:schemeClr>
                </a:solidFill>
                <a:prstDash val="solid"/>
              </a:ln>
              <a:blipFill>
                <a:blip r:embed="rId3"/>
                <a:tile tx="0" ty="0" sx="100000" sy="100000" flip="none" algn="tl"/>
              </a:blip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Documents and Settings\Mishcko\My Documents\My Pictures\imagesCAVE2D4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0"/>
            <a:ext cx="2520280" cy="3408254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TextBox 5"/>
          <p:cNvSpPr txBox="1"/>
          <p:nvPr/>
        </p:nvSpPr>
        <p:spPr>
          <a:xfrm>
            <a:off x="3563888" y="548680"/>
            <a:ext cx="5580112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sr-Cyrl-CS" sz="2400" b="1" dirty="0" smtClean="0"/>
              <a:t>Логика је грчка реч којом се означава филозофско учење о логосу.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51920" y="1844824"/>
            <a:ext cx="2130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sr-Cyrl-CS" sz="2400" b="1" i="1" smtClean="0">
                <a:solidFill>
                  <a:schemeClr val="accent5">
                    <a:lumMod val="50000"/>
                  </a:schemeClr>
                </a:solidFill>
              </a:rPr>
              <a:t>Шта је логос?</a:t>
            </a:r>
            <a:endParaRPr lang="en-US" sz="2400" b="1" i="1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5896" y="2420888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CS" dirty="0" smtClean="0"/>
              <a:t>говор, реч, ум, божански ум,разум, разлог, рачун, мисао, мишљење</a:t>
            </a:r>
            <a:r>
              <a:rPr lang="sr-Cyrl-CS" smtClean="0"/>
              <a:t>, </a:t>
            </a:r>
            <a:r>
              <a:rPr lang="sr-Cyrl-CS" smtClean="0"/>
              <a:t>закон</a:t>
            </a:r>
          </a:p>
          <a:p>
            <a:pPr algn="just"/>
            <a:endParaRPr lang="sr-Cyrl-CS" dirty="0" smtClean="0"/>
          </a:p>
          <a:p>
            <a:pPr algn="just">
              <a:buFont typeface="Arial" pitchFamily="34" charset="0"/>
              <a:buChar char="•"/>
            </a:pPr>
            <a:r>
              <a:rPr lang="sr-Cyrl-CS" i="1" smtClean="0"/>
              <a:t> као </a:t>
            </a:r>
            <a:r>
              <a:rPr lang="sr-Cyrl-CS" i="1" dirty="0" smtClean="0"/>
              <a:t>примарно значење обично се узима говор.</a:t>
            </a:r>
            <a:endParaRPr lang="en-US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331640" y="4077072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CS" sz="2000" dirty="0" smtClean="0"/>
              <a:t>Код Старих </a:t>
            </a:r>
            <a:r>
              <a:rPr lang="sr-Cyrl-CS" sz="2000" smtClean="0"/>
              <a:t>Грка </a:t>
            </a:r>
            <a:r>
              <a:rPr lang="sr-Cyrl-CS" sz="2000" smtClean="0"/>
              <a:t>логос је</a:t>
            </a:r>
            <a:r>
              <a:rPr lang="sr-Cyrl-CS" sz="2000" smtClean="0"/>
              <a:t> </a:t>
            </a:r>
            <a:r>
              <a:rPr lang="sr-Cyrl-CS" sz="2000" u="sng" dirty="0" smtClean="0"/>
              <a:t>смислени говор </a:t>
            </a:r>
            <a:r>
              <a:rPr lang="sr-Cyrl-CS" sz="2000" u="sng" smtClean="0"/>
              <a:t>самог </a:t>
            </a:r>
            <a:r>
              <a:rPr lang="sr-Cyrl-CS" sz="2000" u="sng" smtClean="0"/>
              <a:t>космоса</a:t>
            </a:r>
            <a:r>
              <a:rPr lang="sr-Cyrl-CS" sz="2000" smtClean="0"/>
              <a:t>.</a:t>
            </a:r>
          </a:p>
          <a:p>
            <a:pPr algn="just"/>
            <a:r>
              <a:rPr lang="sr-Cyrl-CS" sz="2000" smtClean="0"/>
              <a:t>Посредством </a:t>
            </a:r>
            <a:r>
              <a:rPr lang="sr-Cyrl-CS" sz="2000" dirty="0" smtClean="0"/>
              <a:t>логоса космос се исказује (</a:t>
            </a:r>
            <a:r>
              <a:rPr lang="sr-Latn-CS" sz="2000" i="1" smtClean="0"/>
              <a:t>kategorei</a:t>
            </a:r>
            <a:r>
              <a:rPr lang="sr-Latn-CS" sz="2000" smtClean="0"/>
              <a:t>)</a:t>
            </a:r>
            <a:r>
              <a:rPr lang="sr-Cyrl-CS" sz="2000" smtClean="0"/>
              <a:t> </a:t>
            </a:r>
            <a:r>
              <a:rPr lang="sr-Cyrl-CS" sz="2000" dirty="0" smtClean="0"/>
              <a:t>тако да га умни </a:t>
            </a:r>
            <a:r>
              <a:rPr lang="sr-Cyrl-CS" sz="2000" smtClean="0"/>
              <a:t>људи </a:t>
            </a:r>
            <a:r>
              <a:rPr lang="sr-Cyrl-CS" sz="2000" smtClean="0"/>
              <a:t>откривају </a:t>
            </a:r>
            <a:r>
              <a:rPr lang="sr-Cyrl-CS" sz="2000" dirty="0" smtClean="0"/>
              <a:t>у </a:t>
            </a:r>
            <a:r>
              <a:rPr lang="sr-Cyrl-CS" sz="2000" smtClean="0"/>
              <a:t>свом </a:t>
            </a:r>
            <a:r>
              <a:rPr lang="sr-Cyrl-CS" sz="2000" smtClean="0"/>
              <a:t> </a:t>
            </a:r>
            <a:r>
              <a:rPr lang="sr-Cyrl-CS" sz="2000" b="1" dirty="0" smtClean="0">
                <a:solidFill>
                  <a:schemeClr val="accent5">
                    <a:lumMod val="50000"/>
                  </a:schemeClr>
                </a:solidFill>
              </a:rPr>
              <a:t>говору или језику.</a:t>
            </a:r>
            <a:endParaRPr lang="en-US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1640" y="5445224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CS" sz="2000" smtClean="0"/>
              <a:t>У библијском Јеванђељу Јована Богослова, Логос је отеловљени син Божији, Исус Христос.</a:t>
            </a:r>
          </a:p>
          <a:p>
            <a:pPr algn="just"/>
            <a:r>
              <a:rPr lang="sr-Cyrl-CS" sz="2000" b="1" i="1" smtClean="0">
                <a:solidFill>
                  <a:schemeClr val="accent5">
                    <a:lumMod val="50000"/>
                  </a:schemeClr>
                </a:solidFill>
              </a:rPr>
              <a:t>“У почетку беше Логос, и Логос беше у Бога, и Логос беше Бог”.</a:t>
            </a:r>
            <a:endParaRPr lang="en-US" sz="2000" b="1" i="1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8000" y="560874"/>
            <a:ext cx="7776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CS" sz="2000" smtClean="0"/>
              <a:t>Логику </a:t>
            </a:r>
            <a:r>
              <a:rPr lang="sr-Cyrl-CS" sz="2000" dirty="0" smtClean="0"/>
              <a:t>не занима сваки говор, већ само онај који има неко значење</a:t>
            </a:r>
          </a:p>
          <a:p>
            <a:pPr algn="just"/>
            <a:r>
              <a:rPr lang="sr-Cyrl-CS" sz="2000" dirty="0"/>
              <a:t>и</a:t>
            </a:r>
            <a:r>
              <a:rPr lang="sr-Cyrl-CS" sz="2000" dirty="0" smtClean="0"/>
              <a:t> смисао, па може </a:t>
            </a:r>
            <a:r>
              <a:rPr lang="sr-Cyrl-CS" sz="2000" smtClean="0"/>
              <a:t>бити </a:t>
            </a:r>
            <a:endParaRPr lang="sr-Cyrl-CS" sz="2000" smtClean="0"/>
          </a:p>
          <a:p>
            <a:pPr algn="ctr"/>
            <a:r>
              <a:rPr lang="sr-Cyrl-CS" sz="2400" b="1" smtClean="0">
                <a:solidFill>
                  <a:schemeClr val="accent5">
                    <a:lumMod val="50000"/>
                  </a:schemeClr>
                </a:solidFill>
              </a:rPr>
              <a:t>истинит </a:t>
            </a:r>
            <a:r>
              <a:rPr lang="sr-Cyrl-CS" sz="2400" b="1" dirty="0" smtClean="0">
                <a:solidFill>
                  <a:schemeClr val="accent5">
                    <a:lumMod val="50000"/>
                  </a:schemeClr>
                </a:solidFill>
              </a:rPr>
              <a:t>и неистинит.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2348880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CS" smtClean="0"/>
              <a:t>Она </a:t>
            </a:r>
            <a:r>
              <a:rPr lang="sr-Cyrl-CS" smtClean="0"/>
              <a:t>тежи да </a:t>
            </a:r>
            <a:r>
              <a:rPr lang="sr-Cyrl-CS" smtClean="0"/>
              <a:t>утврди општа </a:t>
            </a:r>
            <a:r>
              <a:rPr lang="sr-Cyrl-CS" smtClean="0"/>
              <a:t>и нужна правила по којима морамо мислити да бисмо сазнали истину.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19872" y="3215878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sr-Cyrl-CS" sz="1600" smtClean="0"/>
              <a:t>јесу </a:t>
            </a:r>
            <a:r>
              <a:rPr lang="sr-Cyrl-CS" sz="1600" smtClean="0"/>
              <a:t>врсте </a:t>
            </a:r>
            <a:r>
              <a:rPr lang="sr-Cyrl-CS" sz="1600" smtClean="0"/>
              <a:t>или облици мишљења.</a:t>
            </a:r>
          </a:p>
          <a:p>
            <a:pPr algn="just"/>
            <a:r>
              <a:rPr lang="sr-Cyrl-CS" sz="1600" smtClean="0"/>
              <a:t>Само </a:t>
            </a:r>
            <a:r>
              <a:rPr lang="sr-Cyrl-CS" sz="1600" dirty="0" smtClean="0"/>
              <a:t>она правила су логична која од истинитих полазних уверења (премиса), воде истинитим закључцима.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5085184"/>
            <a:ext cx="6480720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sr-Cyrl-CS" sz="1600" smtClean="0"/>
              <a:t>Занимљиво је да је бечки психолог Виктор Франкл практиковао</a:t>
            </a:r>
          </a:p>
          <a:p>
            <a:pPr algn="just"/>
            <a:r>
              <a:rPr lang="sr-Cyrl-CS" sz="1600" b="1" smtClean="0"/>
              <a:t>Логотерапију,</a:t>
            </a:r>
          </a:p>
          <a:p>
            <a:pPr algn="just"/>
            <a:r>
              <a:rPr lang="sr-Cyrl-CS" sz="1600" smtClean="0"/>
              <a:t>лечење </a:t>
            </a:r>
            <a:r>
              <a:rPr lang="sr-Cyrl-CS" sz="1600" smtClean="0"/>
              <a:t>духовних нервоза савременог човека повратком</a:t>
            </a:r>
          </a:p>
          <a:p>
            <a:pPr algn="just"/>
            <a:r>
              <a:rPr lang="sr-Cyrl-CS" sz="1600" i="1" smtClean="0"/>
              <a:t>воље за самислом.</a:t>
            </a:r>
            <a:endParaRPr lang="en-US" sz="1600" i="1"/>
          </a:p>
        </p:txBody>
      </p:sp>
      <p:pic>
        <p:nvPicPr>
          <p:cNvPr id="3076" name="Picture 4" descr="http://t0.gstatic.com/images?q=tbn:ANd9GcRlxTWNobiig66lVvtskiebHLwuMSwNy24finDjkAnS0M_AOC9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509119"/>
            <a:ext cx="1691680" cy="208823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7" name="TextBox 6"/>
          <p:cNvSpPr txBox="1"/>
          <p:nvPr/>
        </p:nvSpPr>
        <p:spPr>
          <a:xfrm>
            <a:off x="1187624" y="3140968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00000"/>
              <a:buFont typeface="Courier New" pitchFamily="49" charset="0"/>
              <a:buChar char="o"/>
            </a:pPr>
            <a:r>
              <a:rPr lang="sr-Cyrl-CS" smtClean="0">
                <a:solidFill>
                  <a:schemeClr val="accent5">
                    <a:lumMod val="50000"/>
                  </a:schemeClr>
                </a:solidFill>
              </a:rPr>
              <a:t> Поимање</a:t>
            </a:r>
          </a:p>
          <a:p>
            <a:pPr>
              <a:buFont typeface="Courier New" pitchFamily="49" charset="0"/>
              <a:buChar char="o"/>
            </a:pPr>
            <a:r>
              <a:rPr lang="sr-Cyrl-CS" smtClean="0">
                <a:solidFill>
                  <a:schemeClr val="accent5">
                    <a:lumMod val="50000"/>
                  </a:schemeClr>
                </a:solidFill>
              </a:rPr>
              <a:t> Суђење</a:t>
            </a:r>
          </a:p>
          <a:p>
            <a:pPr>
              <a:buFont typeface="Courier New" pitchFamily="49" charset="0"/>
              <a:buChar char="o"/>
            </a:pPr>
            <a:r>
              <a:rPr lang="sr-Cyrl-CS" smtClean="0">
                <a:solidFill>
                  <a:schemeClr val="accent5">
                    <a:lumMod val="50000"/>
                  </a:schemeClr>
                </a:solidFill>
              </a:rPr>
              <a:t> Закључивање</a:t>
            </a:r>
          </a:p>
          <a:p>
            <a:pPr>
              <a:buFont typeface="Courier New" pitchFamily="49" charset="0"/>
              <a:buChar char="o"/>
            </a:pPr>
            <a:r>
              <a:rPr lang="sr-Cyrl-CS" smtClean="0">
                <a:solidFill>
                  <a:schemeClr val="accent5">
                    <a:lumMod val="50000"/>
                  </a:schemeClr>
                </a:solidFill>
              </a:rPr>
              <a:t> Доказивање</a:t>
            </a:r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1887215"/>
            <a:ext cx="8172400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r-Cyrl-CS" sz="2400" b="1" smtClean="0">
                <a:solidFill>
                  <a:schemeClr val="accent5">
                    <a:lumMod val="50000"/>
                  </a:schemeClr>
                </a:solidFill>
              </a:rPr>
              <a:t>Логика је наука о законима сазнавања </a:t>
            </a:r>
            <a:r>
              <a:rPr lang="sr-Cyrl-CS" sz="2400" b="1" smtClean="0">
                <a:solidFill>
                  <a:schemeClr val="accent5">
                    <a:lumMod val="50000"/>
                  </a:schemeClr>
                </a:solidFill>
              </a:rPr>
              <a:t>истине</a:t>
            </a:r>
            <a:r>
              <a:rPr lang="sr-Cyrl-CS" sz="2400" b="1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en-US" sz="240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43608" y="3068960"/>
            <a:ext cx="7920880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43608" y="4365104"/>
            <a:ext cx="7920880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4753" y="1084674"/>
            <a:ext cx="8083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sr-Cyrl-CS" sz="2000" b="1" cap="all" smtClean="0">
                <a:solidFill>
                  <a:schemeClr val="accent5">
                    <a:lumMod val="50000"/>
                  </a:schemeClr>
                </a:solidFill>
              </a:rPr>
              <a:t>Аристотел формулише три принципа (закона) мишљења</a:t>
            </a:r>
            <a:r>
              <a:rPr lang="sr-Cyrl-CS" sz="2000" b="1" cap="all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endParaRPr lang="en-US" sz="2000" b="1" cap="all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8000" y="1454006"/>
            <a:ext cx="8064896" cy="20005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 anchor="ctr">
            <a:spAutoFit/>
          </a:bodyPr>
          <a:lstStyle/>
          <a:p>
            <a:pPr marL="457200" indent="-457200" algn="just">
              <a:buSzPct val="122000"/>
              <a:buFont typeface="+mj-lt"/>
              <a:buAutoNum type="arabicPeriod"/>
            </a:pPr>
            <a:r>
              <a:rPr lang="sr-Cyrl-CS" sz="2000" b="1" smtClean="0"/>
              <a:t>Принцип идентитета</a:t>
            </a:r>
            <a:r>
              <a:rPr lang="sr-Cyrl-CS" sz="2000" smtClean="0"/>
              <a:t> </a:t>
            </a:r>
            <a:r>
              <a:rPr lang="sr-Cyrl-CS" i="1" smtClean="0"/>
              <a:t>(оно што је истинито мора бити са собом </a:t>
            </a:r>
            <a:r>
              <a:rPr lang="sr-Cyrl-CS" i="1" smtClean="0"/>
              <a:t>				    идентично)</a:t>
            </a:r>
            <a:endParaRPr lang="sr-Cyrl-CS" i="1" smtClean="0"/>
          </a:p>
          <a:p>
            <a:pPr marL="457200" indent="-457200" algn="just">
              <a:spcBef>
                <a:spcPts val="600"/>
              </a:spcBef>
              <a:buSzPct val="122000"/>
              <a:buFont typeface="+mj-lt"/>
              <a:buAutoNum type="arabicPeriod"/>
            </a:pPr>
            <a:r>
              <a:rPr lang="sr-Cyrl-CS" sz="2000" b="1" smtClean="0"/>
              <a:t>Принцип</a:t>
            </a:r>
            <a:r>
              <a:rPr lang="sr-Cyrl-CS" sz="2000" b="1" smtClean="0"/>
              <a:t> непротивречности</a:t>
            </a:r>
            <a:r>
              <a:rPr lang="sr-Cyrl-CS" sz="2000" smtClean="0"/>
              <a:t> </a:t>
            </a:r>
            <a:r>
              <a:rPr lang="sr-Cyrl-CS" i="1" smtClean="0"/>
              <a:t>(не сме се у истом моменту нешто </a:t>
            </a:r>
            <a:r>
              <a:rPr lang="sr-Cyrl-CS" i="1" smtClean="0"/>
              <a:t>					  тврдити </a:t>
            </a:r>
            <a:r>
              <a:rPr lang="sr-Cyrl-CS" i="1" smtClean="0"/>
              <a:t>и порицати)</a:t>
            </a:r>
          </a:p>
          <a:p>
            <a:pPr marL="457200" indent="-457200" algn="just">
              <a:spcBef>
                <a:spcPts val="600"/>
              </a:spcBef>
              <a:buSzPct val="122000"/>
              <a:buFont typeface="+mj-lt"/>
              <a:buAutoNum type="arabicPeriod"/>
            </a:pPr>
            <a:r>
              <a:rPr lang="sr-Cyrl-CS" sz="2000" b="1" smtClean="0"/>
              <a:t>Принцип искључења трећег </a:t>
            </a:r>
            <a:r>
              <a:rPr lang="sr-Cyrl-CS" i="1" smtClean="0"/>
              <a:t>(нешто је или једно или друго, трећег </a:t>
            </a:r>
            <a:r>
              <a:rPr lang="sr-Cyrl-CS" i="1" smtClean="0"/>
              <a:t>				     нема</a:t>
            </a:r>
            <a:r>
              <a:rPr lang="sr-Cyrl-CS" i="1" smtClean="0"/>
              <a:t>)</a:t>
            </a:r>
            <a:endParaRPr lang="en-US" i="1"/>
          </a:p>
        </p:txBody>
      </p:sp>
      <p:sp>
        <p:nvSpPr>
          <p:cNvPr id="4" name="TextBox 3"/>
          <p:cNvSpPr txBox="1"/>
          <p:nvPr/>
        </p:nvSpPr>
        <p:spPr>
          <a:xfrm>
            <a:off x="1231566" y="6053226"/>
            <a:ext cx="7620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sr-Cyrl-CS" sz="2000" b="1" i="1" smtClean="0">
                <a:solidFill>
                  <a:schemeClr val="accent5">
                    <a:lumMod val="50000"/>
                  </a:schemeClr>
                </a:solidFill>
              </a:rPr>
              <a:t>Кренимо путевима и начинима доласка до истинитог сазнања.</a:t>
            </a:r>
            <a:endParaRPr lang="en-US" sz="2000" b="1" i="1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6386" name="Picture 2" descr="http://t3.gstatic.com/images?q=tbn:ANd9GcR1gIQTZ3ZFe8gT0A0nCZlSmeKyPhRJLVsqdX-fXGFLifRLZPlUT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619254"/>
            <a:ext cx="3672408" cy="2403202"/>
          </a:xfrm>
          <a:prstGeom prst="rect">
            <a:avLst/>
          </a:prstGeom>
          <a:noFill/>
          <a:effectLst>
            <a:softEdge rad="127000"/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971600" y="980728"/>
            <a:ext cx="810039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96</TotalTime>
  <Words>308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Slide 1</vt:lpstr>
      <vt:lpstr>Slide 2</vt:lpstr>
      <vt:lpstr>Slide 3</vt:lpstr>
      <vt:lpstr>Slide 4</vt:lpstr>
    </vt:vector>
  </TitlesOfParts>
  <Company>Lizard Software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Milorad Lakatuš</dc:creator>
  <cp:lastModifiedBy>Milorad Lakatuš</cp:lastModifiedBy>
  <cp:revision>12</cp:revision>
  <dcterms:created xsi:type="dcterms:W3CDTF">2011-06-14T13:18:08Z</dcterms:created>
  <dcterms:modified xsi:type="dcterms:W3CDTF">2011-07-03T20:17:04Z</dcterms:modified>
</cp:coreProperties>
</file>