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8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609850"/>
          </a:xfrm>
        </p:spPr>
        <p:txBody>
          <a:bodyPr anchor="b" anchorCtr="0">
            <a:noAutofit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  <a:contourClr>
                <a:srgbClr val="FFFFFF"/>
              </a:contourClr>
            </a:sp3d>
          </a:bodyPr>
          <a:lstStyle>
            <a:lvl1pPr algn="ctr">
              <a:defRPr lang="en-US" sz="5800" dirty="0" smtClean="0">
                <a:ln w="9525">
                  <a:noFill/>
                </a:ln>
                <a:effectLst>
                  <a:outerShdw blurRad="50800" dist="38100" dir="822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67089"/>
          </a:xfrm>
        </p:spPr>
        <p:txBody>
          <a:bodyPr>
            <a:normAutofit/>
          </a:bodyPr>
          <a:lstStyle>
            <a:lvl1pPr marL="0" indent="0" algn="ctr">
              <a:buNone/>
              <a:defRPr lang="en-US" sz="3000" b="0">
                <a:solidFill>
                  <a:schemeClr val="tx2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2F250060-F723-4DC6-858A-6B75CCC987DA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9" name="Rectangle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B99B6181-76E4-4BDF-BEEC-C026E77E73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5" name="Rectangle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0060-F723-4DC6-858A-6B75CCC987DA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6181-76E4-4BDF-BEEC-C026E77E7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0060-F723-4DC6-858A-6B75CCC987DA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6181-76E4-4BDF-BEEC-C026E77E7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0060-F723-4DC6-858A-6B75CCC987DA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6181-76E4-4BDF-BEEC-C026E77E7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22313" y="2685391"/>
            <a:ext cx="7772400" cy="3112843"/>
          </a:xfrm>
        </p:spPr>
        <p:txBody>
          <a:bodyPr anchor="t">
            <a:normAutofit/>
          </a:bodyPr>
          <a:lstStyle>
            <a:lvl1pPr algn="ctr">
              <a:buNone/>
              <a:defRPr lang="en-US" sz="6000" b="1" dirty="0">
                <a:solidFill>
                  <a:schemeClr val="tx2">
                    <a:shade val="85000"/>
                    <a:satMod val="1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22313" y="1128932"/>
            <a:ext cx="7772400" cy="1509712"/>
          </a:xfrm>
        </p:spPr>
        <p:txBody>
          <a:bodyPr anchor="b">
            <a:normAutofit/>
          </a:bodyPr>
          <a:lstStyle>
            <a:lvl1pPr algn="ctr">
              <a:buNone/>
              <a:defRPr lang="en-US" sz="24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0060-F723-4DC6-858A-6B75CCC987DA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6181-76E4-4BDF-BEEC-C026E77E7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0060-F723-4DC6-858A-6B75CCC987DA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6181-76E4-4BDF-BEEC-C026E77E7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0060-F723-4DC6-858A-6B75CCC987DA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6181-76E4-4BDF-BEEC-C026E77E7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0060-F723-4DC6-858A-6B75CCC987DA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6181-76E4-4BDF-BEEC-C026E77E7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0060-F723-4DC6-858A-6B75CCC987DA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6181-76E4-4BDF-BEEC-C026E77E7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ctr">
              <a:defRPr sz="2400" b="1">
                <a:solidFill>
                  <a:schemeClr val="tx2"/>
                </a:solidFill>
                <a:effectLst>
                  <a:outerShdw blurRad="38100" dist="25400" dir="8220000" algn="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0060-F723-4DC6-858A-6B75CCC987DA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6181-76E4-4BDF-BEEC-C026E77E7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7729" y="1062637"/>
            <a:ext cx="4599432" cy="3977640"/>
          </a:xfrm>
          <a:prstGeom prst="rect">
            <a:avLst/>
          </a:prstGeom>
          <a:solidFill>
            <a:schemeClr val="tx2">
              <a:shade val="15000"/>
            </a:schemeClr>
          </a:solidFill>
          <a:ln w="63500">
            <a:noFill/>
            <a:miter lim="800000"/>
          </a:ln>
          <a:effectLst>
            <a:outerShdw blurRad="63500" dist="25400" dir="7200000" algn="t" rotWithShape="0">
              <a:prstClr val="black">
                <a:alpha val="45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lIns="45720" rIns="45720" rtlCol="0" anchor="ctr">
            <a:normAutofit/>
          </a:bodyPr>
          <a:lstStyle/>
          <a:p>
            <a:pPr marL="0" indent="-274320" algn="l"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en-US" sz="20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514536" y="4343400"/>
            <a:ext cx="3048000" cy="709858"/>
          </a:xfrm>
        </p:spPr>
        <p:txBody>
          <a:bodyPr anchor="t">
            <a:noAutofit/>
          </a:bodyPr>
          <a:lstStyle>
            <a:lvl1pPr algn="l">
              <a:buNone/>
              <a:defRPr sz="2200" b="1">
                <a:solidFill>
                  <a:schemeClr val="tx2"/>
                </a:solidFill>
                <a:effectLst>
                  <a:outerShdw blurRad="38100" dist="25400" dir="8220000" algn="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739645" y="1222657"/>
            <a:ext cx="4575601" cy="3657600"/>
          </a:xfrm>
          <a:solidFill>
            <a:schemeClr val="tx2">
              <a:shade val="75000"/>
            </a:schemeClr>
          </a:solidFill>
          <a:ln w="63500">
            <a:noFill/>
            <a:miter lim="800000"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>
            <a:lvl1pPr>
              <a:buNone/>
              <a:defRPr sz="3200"/>
            </a:lvl1pPr>
          </a:lstStyle>
          <a:p>
            <a:r>
              <a:rPr lang="en-US" sz="2000" smtClean="0"/>
              <a:t>Click icon to add picture</a:t>
            </a:r>
            <a:endParaRPr lang="en-US" sz="200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514536" y="1371600"/>
            <a:ext cx="3044952" cy="2930086"/>
          </a:xfrm>
        </p:spPr>
        <p:txBody>
          <a:bodyPr bIns="0" anchor="b">
            <a:normAutofit/>
          </a:bodyPr>
          <a:lstStyle>
            <a:lvl1pPr marL="0" marR="0" indent="0" algn="l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0060-F723-4DC6-858A-6B75CCC987DA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6181-76E4-4BDF-BEEC-C026E77E7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Rectangle 1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20" rIns="4572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anchor="b" anchorCtr="0"/>
          <a:lstStyle>
            <a:lvl1pPr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fld id="{2F250060-F723-4DC6-858A-6B75CCC987DA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anchor="b" anchorCtr="0"/>
          <a:lstStyle>
            <a:lvl1pPr algn="ctr"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endParaRPr lang="en-US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anchor="b" anchorCtr="0"/>
          <a:lstStyle>
            <a:lvl1pPr algn="r"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fld id="{B99B6181-76E4-4BDF-BEEC-C026E77E7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defPPr>
        <a:defRPr sz="4400">
          <a:solidFill>
            <a:schemeClr val="tx2">
              <a:shade val="85000"/>
              <a:satMod val="150000"/>
            </a:schemeClr>
          </a:solidFill>
          <a:latin typeface="+mj-lt"/>
          <a:ea typeface="+mj-ea"/>
          <a:cs typeface="+mj-cs"/>
        </a:defRPr>
      </a:defPPr>
      <a:lvl1pPr algn="ctr" eaLnBrk="1" hangingPunct="1">
        <a:buNone/>
        <a:defRPr lang="en-US" sz="4800" b="1" strike="noStrike" kern="1200" baseline="0" dirty="0" smtClean="0">
          <a:solidFill>
            <a:schemeClr val="tx2">
              <a:shade val="85000"/>
              <a:satMod val="150000"/>
            </a:schemeClr>
          </a:solidFill>
          <a:effectLst>
            <a:outerShdw blurRad="63500" dist="38100" dir="8220000" algn="tl" rotWithShape="0">
              <a:srgbClr val="000000">
                <a:alpha val="30000"/>
              </a:srgbClr>
            </a:outerShdw>
          </a:effectLst>
          <a:latin typeface="+mj-lt"/>
          <a:ea typeface="+mj-lt"/>
          <a:cs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indent="-274320" algn="l" eaLnBrk="1" hangingPunct="1">
        <a:buClr>
          <a:schemeClr val="accent1"/>
        </a:buClr>
        <a:buSzPct val="80000"/>
        <a:buFont typeface="Wingdings 2" pitchFamily="18" charset="2"/>
        <a:buChar char="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557784" indent="-228600" algn="l" eaLnBrk="1" hangingPunct="1">
        <a:buClr>
          <a:schemeClr val="tx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813816" indent="-228600" algn="l" eaLnBrk="1" hangingPunct="1">
        <a:buClr>
          <a:schemeClr val="accent1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069848" indent="-228600" algn="l" eaLnBrk="1" hangingPunct="1">
        <a:buClr>
          <a:schemeClr val="tx2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316736" indent="-228600" algn="l" eaLnBrk="1" hangingPunct="1">
        <a:buClr>
          <a:schemeClr val="accent1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157276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1819656" indent="-228600" algn="l" eaLnBrk="1" hangingPunct="1">
        <a:buClr>
          <a:schemeClr val="accent1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066544" indent="-228600" algn="l" eaLnBrk="1" hangingPunct="1">
        <a:buClr>
          <a:schemeClr val="tx2"/>
        </a:buClr>
        <a:buFont typeface="Wingdings 2" pitchFamily="18" charset="2"/>
        <a:buChar char=""/>
        <a:defRPr sz="1600" baseline="0">
          <a:latin typeface="+mn-lt"/>
        </a:defRPr>
      </a:lvl8pPr>
      <a:lvl9pPr marL="2313432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1196752"/>
            <a:ext cx="72331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CS" sz="2400" b="1" smtClean="0">
                <a:solidFill>
                  <a:schemeClr val="tx2">
                    <a:lumMod val="75000"/>
                  </a:schemeClr>
                </a:solidFill>
              </a:rPr>
              <a:t>Увођење у филозофију може се схватити као позив:</a:t>
            </a:r>
          </a:p>
          <a:p>
            <a:pPr algn="ctr"/>
            <a:r>
              <a:rPr lang="sr-Cyrl-CS" sz="3200" b="1" i="1">
                <a:solidFill>
                  <a:schemeClr val="tx2">
                    <a:lumMod val="75000"/>
                  </a:schemeClr>
                </a:solidFill>
              </a:rPr>
              <a:t>Д</a:t>
            </a:r>
            <a:r>
              <a:rPr lang="sr-Cyrl-CS" sz="3200" b="1" i="1" smtClean="0">
                <a:solidFill>
                  <a:schemeClr val="tx2">
                    <a:lumMod val="75000"/>
                  </a:schemeClr>
                </a:solidFill>
              </a:rPr>
              <a:t>ођи да умујемо заједно.</a:t>
            </a:r>
            <a:endParaRPr lang="en-US" sz="3200" b="1" i="1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5406315"/>
            <a:ext cx="8136904" cy="830997"/>
          </a:xfrm>
          <a:prstGeom prst="rect">
            <a:avLst/>
          </a:prstGeom>
          <a:noFill/>
          <a:effectLst>
            <a:outerShdw blurRad="25400" dist="25400" dir="1800000" sx="1000" sy="1000" algn="ctr" rotWithShape="0">
              <a:schemeClr val="accent6">
                <a:lumMod val="75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sr-Cyrl-CS" sz="2400" b="1" smtClean="0">
                <a:solidFill>
                  <a:schemeClr val="tx2">
                    <a:lumMod val="75000"/>
                  </a:schemeClr>
                </a:solidFill>
              </a:rPr>
              <a:t>“Филозофија је пре свега и најпре постављање питања”.</a:t>
            </a:r>
          </a:p>
          <a:p>
            <a:pPr algn="just"/>
            <a:r>
              <a:rPr lang="sr-Cyrl-CS" sz="2400" b="1" smtClean="0">
                <a:solidFill>
                  <a:schemeClr val="tx2">
                    <a:lumMod val="75000"/>
                  </a:schemeClr>
                </a:solidFill>
              </a:rPr>
              <a:t>                                                                     </a:t>
            </a:r>
            <a:r>
              <a:rPr lang="sr-Cyrl-CS" sz="2400" b="1" smtClean="0">
                <a:solidFill>
                  <a:schemeClr val="tx2">
                    <a:lumMod val="75000"/>
                  </a:schemeClr>
                </a:solidFill>
              </a:rPr>
              <a:t>      </a:t>
            </a:r>
            <a:r>
              <a:rPr lang="sr-Cyrl-CS" sz="2400" b="1" i="1" smtClean="0">
                <a:solidFill>
                  <a:schemeClr val="tx2">
                    <a:lumMod val="75000"/>
                  </a:schemeClr>
                </a:solidFill>
              </a:rPr>
              <a:t>Карел </a:t>
            </a:r>
            <a:r>
              <a:rPr lang="sr-Cyrl-CS" sz="2400" b="1" i="1" smtClean="0">
                <a:solidFill>
                  <a:schemeClr val="tx2">
                    <a:lumMod val="75000"/>
                  </a:schemeClr>
                </a:solidFill>
              </a:rPr>
              <a:t>Косик</a:t>
            </a:r>
            <a:endParaRPr lang="en-US" sz="2400" b="1" i="1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88640"/>
            <a:ext cx="9144000" cy="6463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r-Cyrl-CS" sz="3600" b="1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УВОД У ФИЛОЗОФИЈУ</a:t>
            </a:r>
            <a:endParaRPr lang="en-US" sz="3600" b="1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8" name="Picture 7" descr="aristoteles-grie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2306284"/>
            <a:ext cx="3705200" cy="27789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2708920"/>
            <a:ext cx="7200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sr-Cyrl-CS" sz="2000" smtClean="0">
                <a:solidFill>
                  <a:schemeClr val="tx2">
                    <a:lumMod val="75000"/>
                  </a:schemeClr>
                </a:solidFill>
              </a:rPr>
              <a:t> Прво </a:t>
            </a:r>
            <a:r>
              <a:rPr lang="sr-Cyrl-CS" sz="2000" dirty="0" smtClean="0">
                <a:solidFill>
                  <a:schemeClr val="tx2">
                    <a:lumMod val="75000"/>
                  </a:schemeClr>
                </a:solidFill>
              </a:rPr>
              <a:t>питање које се поставља у филозофији јесте:</a:t>
            </a:r>
          </a:p>
          <a:p>
            <a:pPr algn="ctr"/>
            <a:r>
              <a:rPr lang="sr-Cyrl-C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CS" sz="2400" b="1" dirty="0" smtClean="0">
                <a:solidFill>
                  <a:schemeClr val="accent1">
                    <a:lumMod val="75000"/>
                  </a:schemeClr>
                </a:solidFill>
              </a:rPr>
              <a:t>Ко смо и чему?</a:t>
            </a:r>
          </a:p>
          <a:p>
            <a:pPr algn="just">
              <a:buFont typeface="Arial" pitchFamily="34" charset="0"/>
              <a:buChar char="•"/>
            </a:pPr>
            <a:r>
              <a:rPr lang="sr-Latn-C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CS" sz="2000" dirty="0" smtClean="0">
                <a:solidFill>
                  <a:schemeClr val="tx2">
                    <a:lumMod val="75000"/>
                  </a:schemeClr>
                </a:solidFill>
              </a:rPr>
              <a:t>Ово питање је било актуално у старим временима, а  </a:t>
            </a:r>
          </a:p>
          <a:p>
            <a:pPr algn="just"/>
            <a:r>
              <a:rPr lang="sr-Latn-C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CS" sz="2000" dirty="0" smtClean="0">
                <a:solidFill>
                  <a:schemeClr val="tx2">
                    <a:lumMod val="75000"/>
                  </a:schemeClr>
                </a:solidFill>
              </a:rPr>
              <a:t>остало је  интересантно и  до данас.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7624" y="4365104"/>
            <a:ext cx="72038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sr-Cyrl-CS" sz="2000" smtClean="0">
                <a:solidFill>
                  <a:schemeClr val="tx2">
                    <a:lumMod val="75000"/>
                  </a:schemeClr>
                </a:solidFill>
              </a:rPr>
              <a:t> Суштина </a:t>
            </a:r>
            <a:r>
              <a:rPr lang="sr-Cyrl-CS" sz="2000" smtClean="0">
                <a:solidFill>
                  <a:schemeClr val="tx2">
                    <a:lumMod val="75000"/>
                  </a:schemeClr>
                </a:solidFill>
              </a:rPr>
              <a:t>филозофије је мишљење, самосвест, на то се </a:t>
            </a:r>
            <a:r>
              <a:rPr lang="sr-Cyrl-CS" sz="2000" smtClean="0">
                <a:solidFill>
                  <a:schemeClr val="tx2">
                    <a:lumMod val="75000"/>
                  </a:schemeClr>
                </a:solidFill>
              </a:rPr>
              <a:t>односе златна </a:t>
            </a:r>
            <a:r>
              <a:rPr lang="sr-Cyrl-CS" sz="2000" smtClean="0">
                <a:solidFill>
                  <a:schemeClr val="tx2">
                    <a:lumMod val="75000"/>
                  </a:schemeClr>
                </a:solidFill>
              </a:rPr>
              <a:t>слова на Аполонском храму: </a:t>
            </a:r>
            <a:endParaRPr lang="sr-Cyrl-CS" sz="200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sr-Cyrl-CS" sz="2400" b="1" smtClean="0">
                <a:solidFill>
                  <a:schemeClr val="accent1">
                    <a:lumMod val="75000"/>
                  </a:schemeClr>
                </a:solidFill>
              </a:rPr>
              <a:t>Упознај </a:t>
            </a:r>
            <a:r>
              <a:rPr lang="sr-Cyrl-CS" sz="2400" b="1" smtClean="0">
                <a:solidFill>
                  <a:schemeClr val="accent1">
                    <a:lumMod val="75000"/>
                  </a:schemeClr>
                </a:solidFill>
              </a:rPr>
              <a:t>себе</a:t>
            </a:r>
            <a:r>
              <a:rPr lang="sr-Cyrl-CS" sz="2400" b="1" smtClean="0">
                <a:solidFill>
                  <a:schemeClr val="accent1">
                    <a:lumMod val="75000"/>
                  </a:schemeClr>
                </a:solidFill>
              </a:rPr>
              <a:t>!</a:t>
            </a:r>
            <a:endParaRPr lang="en-US" sz="24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5517232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sr-Cyrl-CS" sz="2000" smtClean="0">
                <a:solidFill>
                  <a:schemeClr val="tx2">
                    <a:lumMod val="75000"/>
                  </a:schemeClr>
                </a:solidFill>
              </a:rPr>
              <a:t> Филозофи </a:t>
            </a:r>
            <a:r>
              <a:rPr lang="sr-Cyrl-CS" sz="2000" dirty="0" smtClean="0">
                <a:solidFill>
                  <a:schemeClr val="tx2">
                    <a:lumMod val="75000"/>
                  </a:schemeClr>
                </a:solidFill>
              </a:rPr>
              <a:t>су људи који теже истини и правом знању,</a:t>
            </a:r>
            <a:r>
              <a:rPr lang="sr-Latn-C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CS" sz="2000" dirty="0" smtClean="0">
                <a:solidFill>
                  <a:schemeClr val="tx2">
                    <a:lumMod val="75000"/>
                  </a:schemeClr>
                </a:solidFill>
              </a:rPr>
              <a:t>покушавају да </a:t>
            </a:r>
            <a:r>
              <a:rPr lang="sr-Cyrl-CS" sz="2000" smtClean="0">
                <a:solidFill>
                  <a:schemeClr val="tx2">
                    <a:lumMod val="75000"/>
                  </a:schemeClr>
                </a:solidFill>
              </a:rPr>
              <a:t>одгонетну </a:t>
            </a:r>
            <a:endParaRPr lang="sr-Cyrl-CS" sz="200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sr-Cyrl-CS" sz="2400" b="1" smtClean="0">
                <a:solidFill>
                  <a:schemeClr val="accent1">
                    <a:lumMod val="75000"/>
                  </a:schemeClr>
                </a:solidFill>
              </a:rPr>
              <a:t>шта </a:t>
            </a:r>
            <a:r>
              <a:rPr lang="sr-Cyrl-CS" sz="2400" b="1" dirty="0" smtClean="0">
                <a:solidFill>
                  <a:schemeClr val="accent1">
                    <a:lumMod val="75000"/>
                  </a:schemeClr>
                </a:solidFill>
              </a:rPr>
              <a:t>је истина?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Picture 5" descr="images[10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3" y="188640"/>
            <a:ext cx="3600400" cy="2389166"/>
          </a:xfrm>
          <a:prstGeom prst="rect">
            <a:avLst/>
          </a:prstGeom>
          <a:ln>
            <a:noFill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80000" y="901169"/>
            <a:ext cx="5112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CS" sz="20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Успињући се до истине, питају се шта је доброта и лепота. </a:t>
            </a:r>
          </a:p>
          <a:p>
            <a:pPr algn="just"/>
            <a:r>
              <a:rPr lang="sr-Cyrl-CS" sz="20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Које су основне, непроменљиве вредности? 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80000" y="2457064"/>
            <a:ext cx="5112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CS" sz="2000" b="1">
                <a:solidFill>
                  <a:schemeClr val="accent1">
                    <a:lumMod val="75000"/>
                  </a:schemeClr>
                </a:solidFill>
                <a:latin typeface="+mj-lt"/>
              </a:rPr>
              <a:t>П</a:t>
            </a:r>
            <a:r>
              <a:rPr lang="sr-Cyrl-CS" sz="2000" b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итање о смислу људског постојања </a:t>
            </a:r>
            <a:r>
              <a:rPr lang="sr-Cyrl-CS" sz="200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обједињује и сва </a:t>
            </a:r>
            <a:r>
              <a:rPr lang="sr-Cyrl-CS" sz="200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остала филозофска </a:t>
            </a:r>
            <a:r>
              <a:rPr lang="sr-Cyrl-CS" sz="200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питања.</a:t>
            </a:r>
            <a:endParaRPr lang="en-US" sz="200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80000" y="3967316"/>
            <a:ext cx="51124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CS" sz="200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Људски дух се развија, индивидуално и историјски. </a:t>
            </a:r>
          </a:p>
          <a:p>
            <a:pPr algn="just"/>
            <a:r>
              <a:rPr lang="sr-Cyrl-CS" sz="2000" b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Филозофија </a:t>
            </a:r>
            <a:r>
              <a:rPr lang="sr-Cyrl-CS" sz="2000" b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је</a:t>
            </a:r>
          </a:p>
          <a:p>
            <a:pPr algn="just"/>
            <a:r>
              <a:rPr lang="sr-Cyrl-CS" sz="2000" b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рационално </a:t>
            </a:r>
            <a:r>
              <a:rPr lang="sr-Cyrl-CS" sz="2000" b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и критичко </a:t>
            </a:r>
            <a:endParaRPr lang="sr-Cyrl-CS" sz="2000" b="1" smtClean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algn="just"/>
            <a:r>
              <a:rPr lang="sr-Cyrl-CS" sz="2000" b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разумевање  и </a:t>
            </a:r>
            <a:r>
              <a:rPr lang="sr-Cyrl-CS" sz="2000" b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вредновање </a:t>
            </a:r>
            <a:endParaRPr lang="sr-Cyrl-CS" sz="2000" b="1" smtClean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algn="just"/>
            <a:r>
              <a:rPr lang="sr-Cyrl-CS" sz="2000" b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света </a:t>
            </a:r>
            <a:r>
              <a:rPr lang="sr-Cyrl-CS" sz="2000" b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и човека.</a:t>
            </a:r>
            <a:endParaRPr lang="en-US" sz="2000" b="1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5" name="Picture 4" descr="imagesCAUMBJMA.jpg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-1" y="0"/>
            <a:ext cx="3635897" cy="5229200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4000" y="548680"/>
            <a:ext cx="51481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CS" sz="2400" b="1" smtClean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sr-Cyrl-CS" sz="2400" b="1" smtClean="0">
                <a:solidFill>
                  <a:schemeClr val="accent1">
                    <a:lumMod val="75000"/>
                  </a:schemeClr>
                </a:solidFill>
              </a:rPr>
              <a:t>Чуђење је </a:t>
            </a:r>
            <a:r>
              <a:rPr lang="sr-Cyrl-CS" sz="2400" b="1" smtClean="0">
                <a:solidFill>
                  <a:schemeClr val="accent1">
                    <a:lumMod val="75000"/>
                  </a:schemeClr>
                </a:solidFill>
              </a:rPr>
              <a:t>извор </a:t>
            </a:r>
            <a:r>
              <a:rPr lang="sr-Cyrl-CS" sz="2400" b="1" smtClean="0">
                <a:solidFill>
                  <a:schemeClr val="accent1">
                    <a:lumMod val="75000"/>
                  </a:schemeClr>
                </a:solidFill>
              </a:rPr>
              <a:t>филозофије.”</a:t>
            </a:r>
          </a:p>
          <a:p>
            <a:pPr algn="r"/>
            <a:r>
              <a:rPr lang="sr-Cyrl-CS" sz="200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sr-Cyrl-CS" sz="2000" i="1" smtClean="0">
                <a:solidFill>
                  <a:schemeClr val="bg2">
                    <a:lumMod val="25000"/>
                  </a:schemeClr>
                </a:solidFill>
              </a:rPr>
              <a:t>Платон,   </a:t>
            </a:r>
            <a:r>
              <a:rPr lang="sr-Cyrl-CS" i="1" smtClean="0">
                <a:solidFill>
                  <a:schemeClr val="bg2">
                    <a:lumMod val="25000"/>
                  </a:schemeClr>
                </a:solidFill>
              </a:rPr>
              <a:t>Теетет</a:t>
            </a:r>
            <a:endParaRPr lang="en-US" i="1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844824"/>
            <a:ext cx="70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CS" sz="2000" smtClean="0">
                <a:solidFill>
                  <a:schemeClr val="bg2">
                    <a:lumMod val="25000"/>
                  </a:schemeClr>
                </a:solidFill>
              </a:rPr>
              <a:t>Резултат </a:t>
            </a:r>
            <a:r>
              <a:rPr lang="sr-Cyrl-CS" sz="2000" dirty="0" smtClean="0">
                <a:solidFill>
                  <a:schemeClr val="bg2">
                    <a:lumMod val="25000"/>
                  </a:schemeClr>
                </a:solidFill>
              </a:rPr>
              <a:t>филозофског чуђења је нешто ново, увид да </a:t>
            </a:r>
            <a:r>
              <a:rPr lang="sr-Cyrl-CS" sz="2000" smtClean="0">
                <a:solidFill>
                  <a:schemeClr val="bg2">
                    <a:lumMod val="25000"/>
                  </a:schemeClr>
                </a:solidFill>
              </a:rPr>
              <a:t>оно </a:t>
            </a:r>
            <a:r>
              <a:rPr lang="sr-Cyrl-CS" sz="2000" smtClean="0">
                <a:solidFill>
                  <a:schemeClr val="bg2">
                    <a:lumMod val="25000"/>
                  </a:schemeClr>
                </a:solidFill>
              </a:rPr>
              <a:t>што нам </a:t>
            </a:r>
            <a:r>
              <a:rPr lang="sr-Cyrl-CS" sz="2000" dirty="0" smtClean="0">
                <a:solidFill>
                  <a:schemeClr val="bg2">
                    <a:lumMod val="25000"/>
                  </a:schemeClr>
                </a:solidFill>
              </a:rPr>
              <a:t>изгледа познато, не мора бити и сазнато по његовој суштини. 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4653136"/>
            <a:ext cx="424847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CS" sz="2000" b="1" smtClean="0">
                <a:solidFill>
                  <a:schemeClr val="accent1">
                    <a:lumMod val="75000"/>
                  </a:schemeClr>
                </a:solidFill>
              </a:rPr>
              <a:t>Где </a:t>
            </a:r>
            <a:r>
              <a:rPr lang="sr-Cyrl-CS" sz="2000" b="1" dirty="0" smtClean="0">
                <a:solidFill>
                  <a:schemeClr val="accent1">
                    <a:lumMod val="75000"/>
                  </a:schemeClr>
                </a:solidFill>
              </a:rPr>
              <a:t>се данас изгубила </a:t>
            </a:r>
            <a:r>
              <a:rPr lang="sr-Cyrl-CS" sz="2000" b="1" smtClean="0">
                <a:solidFill>
                  <a:schemeClr val="accent1">
                    <a:lumMod val="75000"/>
                  </a:schemeClr>
                </a:solidFill>
              </a:rPr>
              <a:t>моћ </a:t>
            </a:r>
            <a:r>
              <a:rPr lang="sr-Cyrl-CS" sz="2000" b="1" smtClean="0">
                <a:solidFill>
                  <a:schemeClr val="accent1">
                    <a:lumMod val="75000"/>
                  </a:schemeClr>
                </a:solidFill>
              </a:rPr>
              <a:t>чуђења?</a:t>
            </a:r>
          </a:p>
          <a:p>
            <a:pPr algn="just"/>
            <a:endParaRPr lang="sr-Cyrl-CS" sz="2000" b="1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sr-Cyrl-CS" sz="2000" smtClean="0">
                <a:solidFill>
                  <a:schemeClr val="bg2">
                    <a:lumMod val="25000"/>
                  </a:schemeClr>
                </a:solidFill>
              </a:rPr>
              <a:t>Зашто </a:t>
            </a:r>
            <a:r>
              <a:rPr lang="sr-Cyrl-CS" sz="2000" dirty="0" smtClean="0">
                <a:solidFill>
                  <a:schemeClr val="bg2">
                    <a:lumMod val="25000"/>
                  </a:schemeClr>
                </a:solidFill>
              </a:rPr>
              <a:t>нам је </a:t>
            </a:r>
            <a:r>
              <a:rPr lang="sr-Cyrl-CS" sz="2000" smtClean="0">
                <a:solidFill>
                  <a:schemeClr val="bg2">
                    <a:lumMod val="25000"/>
                  </a:schemeClr>
                </a:solidFill>
              </a:rPr>
              <a:t>све </a:t>
            </a:r>
            <a:r>
              <a:rPr lang="sr-Cyrl-CS" sz="2000" smtClean="0">
                <a:solidFill>
                  <a:schemeClr val="bg2">
                    <a:lumMod val="25000"/>
                  </a:schemeClr>
                </a:solidFill>
              </a:rPr>
              <a:t>постало</a:t>
            </a:r>
            <a:r>
              <a:rPr lang="sr-Latn-CS" sz="200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sr-Cyrl-CS" sz="2000" smtClean="0">
                <a:solidFill>
                  <a:schemeClr val="bg2">
                    <a:lumMod val="25000"/>
                  </a:schemeClr>
                </a:solidFill>
              </a:rPr>
              <a:t> саморазумљиво, да </a:t>
            </a:r>
            <a:r>
              <a:rPr lang="sr-Cyrl-CS" sz="2000" dirty="0" smtClean="0">
                <a:solidFill>
                  <a:schemeClr val="bg2">
                    <a:lumMod val="25000"/>
                  </a:schemeClr>
                </a:solidFill>
              </a:rPr>
              <a:t>ли је све баш тако јасно како се чини?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26" name="Picture 2" descr="F:\Documents and Settings\Mishcko\My Documents\My Pictures\Cas 1. Online gimnazija\LA_FIL~1 cop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79737" y="2636912"/>
            <a:ext cx="4178327" cy="40843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1052736"/>
            <a:ext cx="705678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2000" b="1" smtClean="0">
                <a:solidFill>
                  <a:schemeClr val="accent1">
                    <a:lumMod val="75000"/>
                  </a:schemeClr>
                </a:solidFill>
              </a:rPr>
              <a:t>Читајући и проучавајући филозофска дела, ми започињемо разговор са нашим прецима који су стварали свет и културу</a:t>
            </a:r>
          </a:p>
          <a:p>
            <a:pPr algn="ctr"/>
            <a:r>
              <a:rPr lang="sr-Cyrl-CS" sz="2000" b="1" smtClean="0">
                <a:solidFill>
                  <a:schemeClr val="accent1">
                    <a:lumMod val="75000"/>
                  </a:schemeClr>
                </a:solidFill>
              </a:rPr>
              <a:t>у којој ми данас живимо.</a:t>
            </a:r>
            <a:endParaRPr lang="en-US" sz="20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2452826"/>
            <a:ext cx="70567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2000" b="1" smtClean="0">
                <a:solidFill>
                  <a:schemeClr val="bg2">
                    <a:lumMod val="25000"/>
                  </a:schemeClr>
                </a:solidFill>
              </a:rPr>
              <a:t>Неисцрпан је и увек актуалан тај разговор.</a:t>
            </a:r>
            <a:endParaRPr lang="en-US" sz="2000" b="1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Picture 4" descr="imagesCAXW3JF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3068960"/>
            <a:ext cx="4008854" cy="2592288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Human">
  <a:themeElements>
    <a:clrScheme name="Human">
      <a:dk1>
        <a:sysClr val="windowText" lastClr="000000"/>
      </a:dk1>
      <a:lt1>
        <a:sysClr val="window" lastClr="FFFFFF"/>
      </a:lt1>
      <a:dk2>
        <a:srgbClr val="795339"/>
      </a:dk2>
      <a:lt2>
        <a:srgbClr val="F7EEDD"/>
      </a:lt2>
      <a:accent1>
        <a:srgbClr val="AD2E27"/>
      </a:accent1>
      <a:accent2>
        <a:srgbClr val="3F3D66"/>
      </a:accent2>
      <a:accent3>
        <a:srgbClr val="17517A"/>
      </a:accent3>
      <a:accent4>
        <a:srgbClr val="877E48"/>
      </a:accent4>
      <a:accent5>
        <a:srgbClr val="AF8B1E"/>
      </a:accent5>
      <a:accent6>
        <a:srgbClr val="A35E21"/>
      </a:accent6>
      <a:hlink>
        <a:srgbClr val="9B7300"/>
      </a:hlink>
      <a:folHlink>
        <a:srgbClr val="D6A73B"/>
      </a:folHlink>
    </a:clrScheme>
    <a:fontScheme name="Human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Human">
      <a:fillStyleLst>
        <a:solidFill>
          <a:schemeClr val="phClr"/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 cap="rnd" cmpd="sng" algn="ctr">
          <a:solidFill>
            <a:schemeClr val="phClr"/>
          </a:solidFill>
          <a:prstDash val="solid"/>
        </a:ln>
        <a:ln w="12700" cap="rnd" cmpd="sng" algn="ctr">
          <a:solidFill>
            <a:schemeClr val="phClr"/>
          </a:solidFill>
          <a:prstDash val="solid"/>
        </a:ln>
        <a:ln w="2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 rotWithShape="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 rotWithShape="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275000"/>
              </a:schemeClr>
            </a:gs>
            <a:gs pos="3000">
              <a:schemeClr val="phClr">
                <a:tint val="87000"/>
                <a:satMod val="275000"/>
              </a:schemeClr>
            </a:gs>
            <a:gs pos="10000">
              <a:schemeClr val="phClr">
                <a:tint val="90000"/>
                <a:satMod val="275000"/>
              </a:schemeClr>
            </a:gs>
            <a:gs pos="70000">
              <a:schemeClr val="phClr">
                <a:shade val="38000"/>
                <a:satMod val="275000"/>
              </a:schemeClr>
            </a:gs>
            <a:gs pos="90000">
              <a:schemeClr val="phClr">
                <a:shade val="25000"/>
                <a:satMod val="300000"/>
              </a:schemeClr>
            </a:gs>
            <a:gs pos="100000">
              <a:schemeClr val="phClr">
                <a:shade val="22000"/>
                <a:satMod val="300000"/>
              </a:schemeClr>
            </a:gs>
          </a:gsLst>
          <a:path path="circle">
            <a:fillToRect l="60000" t="-3300" b="200000"/>
          </a:path>
        </a:gradFill>
        <a:gradFill rotWithShape="1">
          <a:gsLst>
            <a:gs pos="0">
              <a:schemeClr val="phClr">
                <a:tint val="57000"/>
                <a:satMod val="400000"/>
              </a:schemeClr>
            </a:gs>
            <a:gs pos="100000">
              <a:schemeClr val="phClr">
                <a:tint val="87000"/>
                <a:shade val="40000"/>
                <a:satMod val="5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Human</Template>
  <TotalTime>113</TotalTime>
  <Words>248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Human</vt:lpstr>
      <vt:lpstr>Slide 1</vt:lpstr>
      <vt:lpstr>Slide 2</vt:lpstr>
      <vt:lpstr>Slide 3</vt:lpstr>
      <vt:lpstr>Slide 4</vt:lpstr>
      <vt:lpstr>Slide 5</vt:lpstr>
    </vt:vector>
  </TitlesOfParts>
  <Company>Lizard Software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Milorad Lakatuš</dc:creator>
  <cp:lastModifiedBy>Milorad Lakatuš</cp:lastModifiedBy>
  <cp:revision>18</cp:revision>
  <dcterms:created xsi:type="dcterms:W3CDTF">2011-06-13T14:20:21Z</dcterms:created>
  <dcterms:modified xsi:type="dcterms:W3CDTF">2011-07-03T19:12:24Z</dcterms:modified>
</cp:coreProperties>
</file>