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2F250060-F723-4DC6-858A-6B75CCC987DA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B99B6181-76E4-4BDF-BEEC-C026E77E7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196752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CS" sz="2400" b="1" smtClean="0">
                <a:solidFill>
                  <a:schemeClr val="tx2">
                    <a:lumMod val="75000"/>
                  </a:schemeClr>
                </a:solidFill>
              </a:rPr>
              <a:t>Увођење у филозофију може се схватити као позив:</a:t>
            </a:r>
          </a:p>
          <a:p>
            <a:pPr algn="ctr"/>
            <a:r>
              <a:rPr lang="sr-Cyrl-CS" sz="3200" b="1" i="1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sr-Cyrl-CS" sz="3200" b="1" i="1" smtClean="0">
                <a:solidFill>
                  <a:schemeClr val="tx2">
                    <a:lumMod val="75000"/>
                  </a:schemeClr>
                </a:solidFill>
              </a:rPr>
              <a:t>ођи да умујемо заједно.</a:t>
            </a:r>
            <a:endParaRPr lang="en-US" sz="3200" b="1" i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5406315"/>
            <a:ext cx="8136904" cy="830997"/>
          </a:xfrm>
          <a:prstGeom prst="rect">
            <a:avLst/>
          </a:prstGeom>
          <a:noFill/>
          <a:effectLst>
            <a:outerShdw blurRad="25400" dist="25400" dir="1800000" sx="1000" sy="1000" algn="ctr" rotWithShape="0">
              <a:schemeClr val="accent6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sr-Cyrl-CS" sz="2400" b="1" smtClean="0">
                <a:solidFill>
                  <a:schemeClr val="tx2">
                    <a:lumMod val="75000"/>
                  </a:schemeClr>
                </a:solidFill>
              </a:rPr>
              <a:t>“Филозофија је пре свега и најпре постављање питања”.</a:t>
            </a:r>
          </a:p>
          <a:p>
            <a:pPr algn="just"/>
            <a:r>
              <a:rPr lang="sr-Cyrl-CS" sz="2400" b="1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                 </a:t>
            </a:r>
            <a:r>
              <a:rPr lang="sr-Cyrl-CS" sz="2400" b="1" smtClean="0">
                <a:solidFill>
                  <a:schemeClr val="tx2">
                    <a:lumMod val="75000"/>
                  </a:schemeClr>
                </a:solidFill>
              </a:rPr>
              <a:t>      </a:t>
            </a:r>
            <a:r>
              <a:rPr lang="sr-Cyrl-CS" sz="2400" b="1" i="1" smtClean="0">
                <a:solidFill>
                  <a:schemeClr val="tx2">
                    <a:lumMod val="75000"/>
                  </a:schemeClr>
                </a:solidFill>
              </a:rPr>
              <a:t>Карел </a:t>
            </a:r>
            <a:r>
              <a:rPr lang="sr-Cyrl-CS" sz="2400" b="1" i="1" smtClean="0">
                <a:solidFill>
                  <a:schemeClr val="tx2">
                    <a:lumMod val="75000"/>
                  </a:schemeClr>
                </a:solidFill>
              </a:rPr>
              <a:t>Косик</a:t>
            </a:r>
            <a:endParaRPr lang="en-US" sz="2400" b="1" i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88640"/>
            <a:ext cx="9144000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r-Cyrl-CS" sz="3600" b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УВОД У ФИЛОЗОФИЈУ</a:t>
            </a:r>
            <a:endParaRPr lang="en-US" sz="3600" b="1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 descr="aristoteles-grie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306284"/>
            <a:ext cx="3705200" cy="2778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708920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Cyrl-CS" sz="2000" smtClean="0">
                <a:solidFill>
                  <a:schemeClr val="tx2">
                    <a:lumMod val="75000"/>
                  </a:schemeClr>
                </a:solidFill>
              </a:rPr>
              <a:t> Прво </a:t>
            </a:r>
            <a:r>
              <a:rPr lang="sr-Cyrl-CS" sz="2000" dirty="0" smtClean="0">
                <a:solidFill>
                  <a:schemeClr val="tx2">
                    <a:lumMod val="75000"/>
                  </a:schemeClr>
                </a:solidFill>
              </a:rPr>
              <a:t>питање које се поставља у филозофији јесте:</a:t>
            </a:r>
          </a:p>
          <a:p>
            <a:pPr algn="ctr"/>
            <a:r>
              <a:rPr lang="sr-Cyrl-C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CS" sz="2400" b="1" dirty="0" smtClean="0">
                <a:solidFill>
                  <a:schemeClr val="accent1">
                    <a:lumMod val="75000"/>
                  </a:schemeClr>
                </a:solidFill>
              </a:rPr>
              <a:t>Ко смо и чему?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CS" sz="2000" dirty="0" smtClean="0">
                <a:solidFill>
                  <a:schemeClr val="tx2">
                    <a:lumMod val="75000"/>
                  </a:schemeClr>
                </a:solidFill>
              </a:rPr>
              <a:t>Ово питање је било актуално у старим временима, а  </a:t>
            </a:r>
          </a:p>
          <a:p>
            <a:pPr algn="just"/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CS" sz="2000" dirty="0" smtClean="0">
                <a:solidFill>
                  <a:schemeClr val="tx2">
                    <a:lumMod val="75000"/>
                  </a:schemeClr>
                </a:solidFill>
              </a:rPr>
              <a:t>остало је  интересантно и  до данас.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4365104"/>
            <a:ext cx="7203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Cyrl-CS" sz="2000" smtClean="0">
                <a:solidFill>
                  <a:schemeClr val="tx2">
                    <a:lumMod val="75000"/>
                  </a:schemeClr>
                </a:solidFill>
              </a:rPr>
              <a:t> Суштина </a:t>
            </a:r>
            <a:r>
              <a:rPr lang="sr-Cyrl-CS" sz="2000" smtClean="0">
                <a:solidFill>
                  <a:schemeClr val="tx2">
                    <a:lumMod val="75000"/>
                  </a:schemeClr>
                </a:solidFill>
              </a:rPr>
              <a:t>филозофије је мишљење, самосвест, на то се </a:t>
            </a:r>
            <a:r>
              <a:rPr lang="sr-Cyrl-CS" sz="2000" smtClean="0">
                <a:solidFill>
                  <a:schemeClr val="tx2">
                    <a:lumMod val="75000"/>
                  </a:schemeClr>
                </a:solidFill>
              </a:rPr>
              <a:t>односе златна </a:t>
            </a:r>
            <a:r>
              <a:rPr lang="sr-Cyrl-CS" sz="2000" smtClean="0">
                <a:solidFill>
                  <a:schemeClr val="tx2">
                    <a:lumMod val="75000"/>
                  </a:schemeClr>
                </a:solidFill>
              </a:rPr>
              <a:t>слова на Аполонском храму: </a:t>
            </a:r>
            <a:endParaRPr lang="sr-Cyrl-CS" sz="200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sr-Cyrl-CS" sz="2400" b="1" smtClean="0">
                <a:solidFill>
                  <a:schemeClr val="accent1">
                    <a:lumMod val="75000"/>
                  </a:schemeClr>
                </a:solidFill>
              </a:rPr>
              <a:t>Упознај </a:t>
            </a:r>
            <a:r>
              <a:rPr lang="sr-Cyrl-CS" sz="2400" b="1" smtClean="0">
                <a:solidFill>
                  <a:schemeClr val="accent1">
                    <a:lumMod val="75000"/>
                  </a:schemeClr>
                </a:solidFill>
              </a:rPr>
              <a:t>себе</a:t>
            </a:r>
            <a:r>
              <a:rPr lang="sr-Cyrl-CS" sz="2400" b="1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en-US" sz="24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5517232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Cyrl-CS" sz="2000" smtClean="0">
                <a:solidFill>
                  <a:schemeClr val="tx2">
                    <a:lumMod val="75000"/>
                  </a:schemeClr>
                </a:solidFill>
              </a:rPr>
              <a:t> Филозофи </a:t>
            </a:r>
            <a:r>
              <a:rPr lang="sr-Cyrl-CS" sz="2000" dirty="0" smtClean="0">
                <a:solidFill>
                  <a:schemeClr val="tx2">
                    <a:lumMod val="75000"/>
                  </a:schemeClr>
                </a:solidFill>
              </a:rPr>
              <a:t>су људи који теже истини и правом знању,</a:t>
            </a: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CS" sz="2000" dirty="0" smtClean="0">
                <a:solidFill>
                  <a:schemeClr val="tx2">
                    <a:lumMod val="75000"/>
                  </a:schemeClr>
                </a:solidFill>
              </a:rPr>
              <a:t>покушавају да </a:t>
            </a:r>
            <a:r>
              <a:rPr lang="sr-Cyrl-CS" sz="2000" smtClean="0">
                <a:solidFill>
                  <a:schemeClr val="tx2">
                    <a:lumMod val="75000"/>
                  </a:schemeClr>
                </a:solidFill>
              </a:rPr>
              <a:t>одгонетну </a:t>
            </a:r>
            <a:endParaRPr lang="sr-Cyrl-CS" sz="200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sr-Cyrl-CS" sz="2400" b="1" smtClean="0">
                <a:solidFill>
                  <a:schemeClr val="accent1">
                    <a:lumMod val="75000"/>
                  </a:schemeClr>
                </a:solidFill>
              </a:rPr>
              <a:t>шта </a:t>
            </a:r>
            <a:r>
              <a:rPr lang="sr-Cyrl-CS" sz="2400" b="1" dirty="0" smtClean="0">
                <a:solidFill>
                  <a:schemeClr val="accent1">
                    <a:lumMod val="75000"/>
                  </a:schemeClr>
                </a:solidFill>
              </a:rPr>
              <a:t>је истина?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 descr="images[10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3" y="188640"/>
            <a:ext cx="3600400" cy="2389166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0000" y="901169"/>
            <a:ext cx="5112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Успињући се до истине, питају се шта је доброта и лепота. </a:t>
            </a:r>
          </a:p>
          <a:p>
            <a:pPr algn="just"/>
            <a:r>
              <a:rPr lang="sr-Cyrl-CS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Које су основне, непроменљиве вредности? 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0000" y="2457064"/>
            <a:ext cx="5112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b="1">
                <a:solidFill>
                  <a:schemeClr val="accent1">
                    <a:lumMod val="75000"/>
                  </a:schemeClr>
                </a:solidFill>
                <a:latin typeface="+mj-lt"/>
              </a:rPr>
              <a:t>П</a:t>
            </a:r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итање о смислу људског постојања </a:t>
            </a:r>
            <a:r>
              <a:rPr lang="sr-Cyrl-CS" sz="200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обједињује и сва </a:t>
            </a:r>
            <a:r>
              <a:rPr lang="sr-Cyrl-CS" sz="200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остала филозофска </a:t>
            </a:r>
            <a:r>
              <a:rPr lang="sr-Cyrl-CS" sz="200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питања.</a:t>
            </a:r>
            <a:endParaRPr lang="en-US" sz="200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0000" y="3967316"/>
            <a:ext cx="5112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Људски дух се развија, индивидуално и историјски. </a:t>
            </a:r>
          </a:p>
          <a:p>
            <a:pPr algn="just"/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Филозофија </a:t>
            </a:r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је</a:t>
            </a:r>
          </a:p>
          <a:p>
            <a:pPr algn="just"/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рационално </a:t>
            </a:r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критичко </a:t>
            </a:r>
            <a:endParaRPr lang="sr-Cyrl-CS" sz="2000" b="1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just"/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разумевање  и </a:t>
            </a:r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вредновање </a:t>
            </a:r>
            <a:endParaRPr lang="sr-Cyrl-CS" sz="2000" b="1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just"/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света </a:t>
            </a:r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човека.</a:t>
            </a:r>
            <a:endParaRPr lang="en-US" sz="2000" b="1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Picture 4" descr="imagesCAUMBJMA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1" y="0"/>
            <a:ext cx="3635897" cy="52292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4000" y="548680"/>
            <a:ext cx="5148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400" b="1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sr-Cyrl-CS" sz="2400" b="1" smtClean="0">
                <a:solidFill>
                  <a:schemeClr val="accent1">
                    <a:lumMod val="75000"/>
                  </a:schemeClr>
                </a:solidFill>
              </a:rPr>
              <a:t>Чуђење је </a:t>
            </a:r>
            <a:r>
              <a:rPr lang="sr-Cyrl-CS" sz="2400" b="1" smtClean="0">
                <a:solidFill>
                  <a:schemeClr val="accent1">
                    <a:lumMod val="75000"/>
                  </a:schemeClr>
                </a:solidFill>
              </a:rPr>
              <a:t>извор </a:t>
            </a:r>
            <a:r>
              <a:rPr lang="sr-Cyrl-CS" sz="2400" b="1" smtClean="0">
                <a:solidFill>
                  <a:schemeClr val="accent1">
                    <a:lumMod val="75000"/>
                  </a:schemeClr>
                </a:solidFill>
              </a:rPr>
              <a:t>филозофије.”</a:t>
            </a:r>
          </a:p>
          <a:p>
            <a:pPr algn="r"/>
            <a:r>
              <a:rPr lang="sr-Cyrl-CS" sz="20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sr-Cyrl-CS" sz="2000" i="1" smtClean="0">
                <a:solidFill>
                  <a:schemeClr val="bg2">
                    <a:lumMod val="25000"/>
                  </a:schemeClr>
                </a:solidFill>
              </a:rPr>
              <a:t>Платон,   </a:t>
            </a:r>
            <a:r>
              <a:rPr lang="sr-Cyrl-CS" i="1" smtClean="0">
                <a:solidFill>
                  <a:schemeClr val="bg2">
                    <a:lumMod val="25000"/>
                  </a:schemeClr>
                </a:solidFill>
              </a:rPr>
              <a:t>Теетет</a:t>
            </a:r>
            <a:endParaRPr lang="en-US" i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844824"/>
            <a:ext cx="70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smtClean="0">
                <a:solidFill>
                  <a:schemeClr val="bg2">
                    <a:lumMod val="25000"/>
                  </a:schemeClr>
                </a:solidFill>
              </a:rPr>
              <a:t>Резултат </a:t>
            </a:r>
            <a:r>
              <a:rPr lang="sr-Cyrl-CS" sz="2000" dirty="0" smtClean="0">
                <a:solidFill>
                  <a:schemeClr val="bg2">
                    <a:lumMod val="25000"/>
                  </a:schemeClr>
                </a:solidFill>
              </a:rPr>
              <a:t>филозофског чуђења је нешто ново, увид да </a:t>
            </a:r>
            <a:r>
              <a:rPr lang="sr-Cyrl-CS" sz="2000" smtClean="0">
                <a:solidFill>
                  <a:schemeClr val="bg2">
                    <a:lumMod val="25000"/>
                  </a:schemeClr>
                </a:solidFill>
              </a:rPr>
              <a:t>оно </a:t>
            </a:r>
            <a:r>
              <a:rPr lang="sr-Cyrl-CS" sz="2000" smtClean="0">
                <a:solidFill>
                  <a:schemeClr val="bg2">
                    <a:lumMod val="25000"/>
                  </a:schemeClr>
                </a:solidFill>
              </a:rPr>
              <a:t>што нам </a:t>
            </a:r>
            <a:r>
              <a:rPr lang="sr-Cyrl-CS" sz="2000" dirty="0" smtClean="0">
                <a:solidFill>
                  <a:schemeClr val="bg2">
                    <a:lumMod val="25000"/>
                  </a:schemeClr>
                </a:solidFill>
              </a:rPr>
              <a:t>изгледа познато, не мора бити и сазнато по његовој суштини. 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653136"/>
            <a:ext cx="42484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</a:rPr>
              <a:t>Где </a:t>
            </a:r>
            <a:r>
              <a:rPr lang="sr-Cyrl-CS" sz="2000" b="1" dirty="0" smtClean="0">
                <a:solidFill>
                  <a:schemeClr val="accent1">
                    <a:lumMod val="75000"/>
                  </a:schemeClr>
                </a:solidFill>
              </a:rPr>
              <a:t>се данас изгубила </a:t>
            </a:r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</a:rPr>
              <a:t>моћ </a:t>
            </a:r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</a:rPr>
              <a:t>чуђења?</a:t>
            </a:r>
          </a:p>
          <a:p>
            <a:pPr algn="just"/>
            <a:endParaRPr lang="sr-Cyrl-CS" sz="2000" b="1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sr-Cyrl-CS" sz="2000" smtClean="0">
                <a:solidFill>
                  <a:schemeClr val="bg2">
                    <a:lumMod val="25000"/>
                  </a:schemeClr>
                </a:solidFill>
              </a:rPr>
              <a:t>Зашто </a:t>
            </a:r>
            <a:r>
              <a:rPr lang="sr-Cyrl-CS" sz="2000" dirty="0" smtClean="0">
                <a:solidFill>
                  <a:schemeClr val="bg2">
                    <a:lumMod val="25000"/>
                  </a:schemeClr>
                </a:solidFill>
              </a:rPr>
              <a:t>нам је </a:t>
            </a:r>
            <a:r>
              <a:rPr lang="sr-Cyrl-CS" sz="2000" smtClean="0">
                <a:solidFill>
                  <a:schemeClr val="bg2">
                    <a:lumMod val="25000"/>
                  </a:schemeClr>
                </a:solidFill>
              </a:rPr>
              <a:t>све </a:t>
            </a:r>
            <a:r>
              <a:rPr lang="sr-Cyrl-CS" sz="2000" smtClean="0">
                <a:solidFill>
                  <a:schemeClr val="bg2">
                    <a:lumMod val="25000"/>
                  </a:schemeClr>
                </a:solidFill>
              </a:rPr>
              <a:t>постало</a:t>
            </a:r>
            <a:r>
              <a:rPr lang="sr-Latn-CS" sz="20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sr-Cyrl-CS" sz="2000" smtClean="0">
                <a:solidFill>
                  <a:schemeClr val="bg2">
                    <a:lumMod val="25000"/>
                  </a:schemeClr>
                </a:solidFill>
              </a:rPr>
              <a:t> саморазумљиво, да </a:t>
            </a:r>
            <a:r>
              <a:rPr lang="sr-Cyrl-CS" sz="2000" dirty="0" smtClean="0">
                <a:solidFill>
                  <a:schemeClr val="bg2">
                    <a:lumMod val="25000"/>
                  </a:schemeClr>
                </a:solidFill>
              </a:rPr>
              <a:t>ли је све баш тако јасно како се чини?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F:\Documents and Settings\Mishcko\My Documents\My Pictures\Cas 1. Online gimnazija\LA_FIL~1 cop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9737" y="2636912"/>
            <a:ext cx="4178327" cy="4084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9" y="1052736"/>
            <a:ext cx="70567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</a:rPr>
              <a:t>Читајући и проучавајући филозофска дела, ми започињемо разговор са нашим прецима који су стварали свет и културу</a:t>
            </a:r>
          </a:p>
          <a:p>
            <a:pPr algn="ctr"/>
            <a:r>
              <a:rPr lang="sr-Cyrl-CS" sz="2000" b="1" smtClean="0">
                <a:solidFill>
                  <a:schemeClr val="accent1">
                    <a:lumMod val="75000"/>
                  </a:schemeClr>
                </a:solidFill>
              </a:rPr>
              <a:t>у којој ми данас живимо.</a:t>
            </a:r>
            <a:endParaRPr lang="en-US" sz="20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452826"/>
            <a:ext cx="7056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CS" sz="2000" b="1" smtClean="0">
                <a:solidFill>
                  <a:schemeClr val="bg2">
                    <a:lumMod val="25000"/>
                  </a:schemeClr>
                </a:solidFill>
              </a:rPr>
              <a:t>Неисцрпан је и увек актуалан тај разговор.</a:t>
            </a:r>
            <a:endParaRPr lang="en-US" sz="20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Picture 4" descr="imagesCAXW3JF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068960"/>
            <a:ext cx="4008854" cy="259228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113</TotalTime>
  <Words>248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Human</vt:lpstr>
      <vt:lpstr>Slide 1</vt:lpstr>
      <vt:lpstr>Slide 2</vt:lpstr>
      <vt:lpstr>Slide 3</vt:lpstr>
      <vt:lpstr>Slide 4</vt:lpstr>
      <vt:lpstr>Slide 5</vt:lpstr>
    </vt:vector>
  </TitlesOfParts>
  <Company>Lizard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Milorad Lakatuš</dc:creator>
  <cp:lastModifiedBy>Milorad Lakatuš</cp:lastModifiedBy>
  <cp:revision>18</cp:revision>
  <dcterms:created xsi:type="dcterms:W3CDTF">2011-06-13T14:20:21Z</dcterms:created>
  <dcterms:modified xsi:type="dcterms:W3CDTF">2011-07-03T19:12:24Z</dcterms:modified>
</cp:coreProperties>
</file>